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2" r:id="rId2"/>
    <p:sldId id="320" r:id="rId3"/>
    <p:sldId id="304" r:id="rId4"/>
    <p:sldId id="311" r:id="rId5"/>
    <p:sldId id="293" r:id="rId6"/>
    <p:sldId id="294" r:id="rId7"/>
    <p:sldId id="296" r:id="rId8"/>
    <p:sldId id="297" r:id="rId9"/>
    <p:sldId id="316" r:id="rId10"/>
    <p:sldId id="300" r:id="rId11"/>
    <p:sldId id="29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B3B5A7"/>
    <a:srgbClr val="CDCFC4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4" autoAdjust="0"/>
    <p:restoredTop sz="87745" autoAdjust="0"/>
  </p:normalViewPr>
  <p:slideViewPr>
    <p:cSldViewPr snapToGrid="0" showGuides="1">
      <p:cViewPr varScale="1">
        <p:scale>
          <a:sx n="74" d="100"/>
          <a:sy n="7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2965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082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918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543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58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58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08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332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81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18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Aalborg Universitetshospital</a:t>
            </a:r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Aalborg Universitetshospital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8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  <p:sldLayoutId id="2147483655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imaryColor"/>
          <p:cNvSpPr/>
          <p:nvPr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0" name="TitlepagePicture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4" name="SecondaryColor"/>
          <p:cNvSpPr/>
          <p:nvPr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pic>
        <p:nvPicPr>
          <p:cNvPr id="5" name="Femte eleme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6" name="Institutlinje"/>
          <p:cNvSpPr/>
          <p:nvPr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(n) 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8" name="LogoPPT"/>
          <p:cNvSpPr/>
          <p:nvPr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1" name="LogoPPT_bmk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5175" y="5707164"/>
            <a:ext cx="7818987" cy="918277"/>
          </a:xfrm>
        </p:spPr>
        <p:txBody>
          <a:bodyPr/>
          <a:lstStyle/>
          <a:p>
            <a:r>
              <a:rPr lang="da-DK" sz="2800" dirty="0"/>
              <a:t>Virtuelle konsultationer </a:t>
            </a:r>
            <a:br>
              <a:rPr lang="da-DK" sz="2800" dirty="0"/>
            </a:br>
            <a:r>
              <a:rPr lang="da-DK" sz="2800" dirty="0"/>
              <a:t>– læring fra en </a:t>
            </a:r>
            <a:r>
              <a:rPr lang="da-DK" sz="2800" dirty="0" err="1"/>
              <a:t>covid</a:t>
            </a:r>
            <a:r>
              <a:rPr lang="da-DK" sz="2800" dirty="0"/>
              <a:t>-tid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73B5A01-EB80-4FE5-A2FE-29C6F131D3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84" t="7297" r="37364" b="8553"/>
          <a:stretch/>
        </p:blipFill>
        <p:spPr>
          <a:xfrm>
            <a:off x="151001" y="3836081"/>
            <a:ext cx="3154261" cy="152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20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Frit valg: </a:t>
            </a:r>
            <a:br>
              <a:rPr lang="da-DK" dirty="0"/>
            </a:br>
            <a:br>
              <a:rPr lang="da-DK" dirty="0"/>
            </a:br>
            <a:r>
              <a:rPr lang="da-DK" dirty="0">
                <a:solidFill>
                  <a:srgbClr val="FFFF00"/>
                </a:solidFill>
              </a:rPr>
              <a:t>erfaringer og konsekvenser</a:t>
            </a:r>
          </a:p>
        </p:txBody>
      </p:sp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F81F5B8E-F5D1-4C12-9F5D-588AFB37B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8219" y="277695"/>
            <a:ext cx="5386705" cy="6223753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sz="quarter" idx="13"/>
          </p:nvPr>
        </p:nvSpPr>
        <p:spPr>
          <a:xfrm>
            <a:off x="876641" y="1544296"/>
            <a:ext cx="5148788" cy="4824396"/>
          </a:xfrm>
        </p:spPr>
        <p:txBody>
          <a:bodyPr/>
          <a:lstStyle/>
          <a:p>
            <a:r>
              <a:rPr lang="da-DK" dirty="0"/>
              <a:t>En del vælger fortsat fysisk fremmøde</a:t>
            </a:r>
          </a:p>
          <a:p>
            <a:r>
              <a:rPr lang="da-DK" dirty="0"/>
              <a:t>Tekniske barrierer </a:t>
            </a:r>
            <a:br>
              <a:rPr lang="da-DK" dirty="0"/>
            </a:br>
            <a:r>
              <a:rPr lang="da-DK" dirty="0"/>
              <a:t>(videoapp, upload af data)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Konsekvenser</a:t>
            </a:r>
          </a:p>
          <a:p>
            <a:r>
              <a:rPr lang="da-DK" dirty="0"/>
              <a:t>Informationsindsats</a:t>
            </a:r>
          </a:p>
          <a:p>
            <a:pPr lvl="1"/>
            <a:r>
              <a:rPr lang="da-DK" dirty="0"/>
              <a:t>Gøre det nemt at vælge virtuel konsultation (uddannelse af borger)</a:t>
            </a:r>
          </a:p>
          <a:p>
            <a:pPr lvl="1"/>
            <a:r>
              <a:rPr lang="da-DK" dirty="0"/>
              <a:t>At træffe det rigtige valg</a:t>
            </a:r>
          </a:p>
          <a:p>
            <a:pPr lvl="1"/>
            <a:r>
              <a:rPr lang="da-DK" dirty="0"/>
              <a:t>Videre udvikling af patientinformation:</a:t>
            </a:r>
            <a:br>
              <a:rPr lang="da-DK" dirty="0"/>
            </a:br>
            <a:r>
              <a:rPr lang="da-DK" dirty="0"/>
              <a:t>Bl.a. videoinstruktioner, let tilgængeligt materiale</a:t>
            </a:r>
          </a:p>
        </p:txBody>
      </p:sp>
    </p:spTree>
    <p:extLst>
      <p:ext uri="{BB962C8B-B14F-4D97-AF65-F5344CB8AC3E}">
        <p14:creationId xmlns:p14="http://schemas.microsoft.com/office/powerpoint/2010/main" val="42058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  <a:br>
              <a:rPr lang="da-DK" dirty="0"/>
            </a:br>
            <a:br>
              <a:rPr lang="da-DK" dirty="0"/>
            </a:br>
            <a:r>
              <a:rPr lang="da-DK" dirty="0">
                <a:solidFill>
                  <a:srgbClr val="FFFF00"/>
                </a:solidFill>
              </a:rPr>
              <a:t>Kritiske succesfaktorer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Høj forankring hos klinisk ledelse</a:t>
            </a:r>
          </a:p>
          <a:p>
            <a:r>
              <a:rPr lang="da-DK" dirty="0"/>
              <a:t>Lyt og </a:t>
            </a:r>
            <a:r>
              <a:rPr lang="da-DK" dirty="0" err="1"/>
              <a:t>agér</a:t>
            </a:r>
            <a:r>
              <a:rPr lang="da-DK" dirty="0"/>
              <a:t> på klinikernes tilbagemeldinger – sikre fagligheden</a:t>
            </a:r>
          </a:p>
          <a:p>
            <a:r>
              <a:rPr lang="da-DK" dirty="0"/>
              <a:t>Den tekniske løsning skal være nem at gå til – og den skal virke </a:t>
            </a:r>
            <a:r>
              <a:rPr lang="da-DK" b="1" dirty="0"/>
              <a:t>hver</a:t>
            </a:r>
            <a:r>
              <a:rPr lang="da-DK" dirty="0"/>
              <a:t> gang</a:t>
            </a:r>
          </a:p>
          <a:p>
            <a:r>
              <a:rPr lang="da-DK" dirty="0"/>
              <a:t>Implementerings- og supportressourcer er vigtige</a:t>
            </a:r>
          </a:p>
          <a:p>
            <a:r>
              <a:rPr lang="da-DK" dirty="0"/>
              <a:t>Opstille kriterier for anvendelse af virtuelt tilbud</a:t>
            </a:r>
          </a:p>
          <a:p>
            <a:r>
              <a:rPr lang="da-DK" dirty="0"/>
              <a:t>Uddannelse til det virtuelle møde af </a:t>
            </a:r>
            <a:r>
              <a:rPr lang="da-DK" u="sng" dirty="0"/>
              <a:t>både</a:t>
            </a:r>
            <a:r>
              <a:rPr lang="da-DK" dirty="0"/>
              <a:t> behandler og borger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503F20C-4768-4677-8DD3-7F570BDF3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335" y="3719423"/>
            <a:ext cx="3309401" cy="22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C8709D9-7742-4806-8108-1E51F37F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53" y="645390"/>
            <a:ext cx="3798199" cy="253456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D62637A-A632-487F-B2D6-F3ACC6846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693" y="2355305"/>
            <a:ext cx="4939857" cy="31958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526232F-3E32-4805-8453-6807DA4C6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819" y="512601"/>
            <a:ext cx="3968252" cy="238095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8BD911C-1500-482F-A746-2FA83B526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480" y="3748510"/>
            <a:ext cx="3786061" cy="252530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C7006DB-4736-4B1A-A4D8-F07884864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76" y="2702091"/>
            <a:ext cx="5824878" cy="35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 covid-19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4"/>
          </p:nvPr>
        </p:nvSpPr>
        <p:spPr>
          <a:xfrm>
            <a:off x="410100" y="1638300"/>
            <a:ext cx="5440442" cy="4824396"/>
          </a:xfrm>
        </p:spPr>
        <p:txBody>
          <a:bodyPr/>
          <a:lstStyle/>
          <a:p>
            <a:pPr marL="200025" marR="5080" indent="-187960">
              <a:spcBef>
                <a:spcPts val="100"/>
              </a:spcBef>
              <a:tabLst>
                <a:tab pos="200025" algn="l"/>
                <a:tab pos="200660" algn="l"/>
              </a:tabLst>
            </a:pPr>
            <a:r>
              <a:rPr lang="da-DK" dirty="0"/>
              <a:t>Der var fra starten </a:t>
            </a:r>
            <a:r>
              <a:rPr lang="da-DK" b="1" spc="-5" dirty="0"/>
              <a:t>skepsis </a:t>
            </a:r>
            <a:r>
              <a:rPr lang="da-DK" dirty="0"/>
              <a:t>ift. video:</a:t>
            </a:r>
          </a:p>
          <a:p>
            <a:pPr marL="200025" marR="540385" indent="-187960">
              <a:spcBef>
                <a:spcPts val="1105"/>
              </a:spcBef>
              <a:tabLst>
                <a:tab pos="200025" algn="l"/>
                <a:tab pos="200660" algn="l"/>
              </a:tabLst>
            </a:pPr>
            <a:endParaRPr lang="da-DK" spc="-5" dirty="0"/>
          </a:p>
          <a:p>
            <a:pPr marL="200025" marR="540385" indent="-187960">
              <a:spcBef>
                <a:spcPts val="1105"/>
              </a:spcBef>
              <a:tabLst>
                <a:tab pos="200025" algn="l"/>
                <a:tab pos="200660" algn="l"/>
              </a:tabLst>
            </a:pPr>
            <a:r>
              <a:rPr lang="da-DK" spc="-5" dirty="0"/>
              <a:t>Fravær af </a:t>
            </a:r>
            <a:r>
              <a:rPr lang="da-DK" b="1" spc="-5" dirty="0" err="1"/>
              <a:t>non-verbal</a:t>
            </a:r>
            <a:r>
              <a:rPr lang="da-DK" b="1" spc="-5" dirty="0"/>
              <a:t> k</a:t>
            </a:r>
            <a:r>
              <a:rPr lang="da-DK" b="1" dirty="0"/>
              <a:t>ommunikation</a:t>
            </a:r>
            <a:r>
              <a:rPr lang="da-DK" dirty="0"/>
              <a:t>, </a:t>
            </a:r>
          </a:p>
          <a:p>
            <a:pPr marL="200025" marR="540385" indent="-187960">
              <a:spcBef>
                <a:spcPts val="1105"/>
              </a:spcBef>
              <a:tabLst>
                <a:tab pos="200025" algn="l"/>
                <a:tab pos="200660" algn="l"/>
              </a:tabLst>
            </a:pPr>
            <a:r>
              <a:rPr lang="da-DK" spc="-5" dirty="0"/>
              <a:t>Ikke mulighed for fysisk vurdering eller undersøgelser</a:t>
            </a:r>
          </a:p>
          <a:p>
            <a:pPr marL="200025" marR="540385" indent="-187960">
              <a:spcBef>
                <a:spcPts val="1105"/>
              </a:spcBef>
              <a:tabLst>
                <a:tab pos="200025" algn="l"/>
                <a:tab pos="200660" algn="l"/>
              </a:tabLst>
            </a:pPr>
            <a:r>
              <a:rPr lang="da-DK" spc="-5" dirty="0"/>
              <a:t>Bekymring for manglende kliniske data (blodtryk, blodsukre)</a:t>
            </a:r>
          </a:p>
          <a:p>
            <a:pPr marL="200025" marR="540385" indent="-187960">
              <a:spcBef>
                <a:spcPts val="1105"/>
              </a:spcBef>
              <a:tabLst>
                <a:tab pos="200025" algn="l"/>
                <a:tab pos="200660" algn="l"/>
              </a:tabLst>
            </a:pPr>
            <a:endParaRPr lang="da-DK" spc="-5" dirty="0"/>
          </a:p>
          <a:p>
            <a:pPr marL="200025" marR="540385" indent="-187960">
              <a:spcBef>
                <a:spcPts val="1105"/>
              </a:spcBef>
              <a:tabLst>
                <a:tab pos="200025" algn="l"/>
                <a:tab pos="200660" algn="l"/>
              </a:tabLst>
            </a:pPr>
            <a:r>
              <a:rPr lang="da-DK" spc="-5" dirty="0"/>
              <a:t>Indtil COVID-19 var der i 2020 kun gennemført få appkonsultationer</a:t>
            </a:r>
          </a:p>
          <a:p>
            <a:endParaRPr lang="da-DK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4DA2667-C565-4BD9-924C-E5C8C8CFD7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4" b="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2A25D6-6F22-45E9-A599-50AF0D73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Pilotstudie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48B1B08-8718-4859-9B0B-AE86F084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638696"/>
            <a:ext cx="5727904" cy="4823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rgbClr val="FFFF00"/>
                </a:solidFill>
              </a:rPr>
              <a:t>‘Kvaliteten af en video-konsultation kan komme på højde med fremmøde, når kliniske data indhentes (bt, bs)’</a:t>
            </a:r>
          </a:p>
          <a:p>
            <a:endParaRPr lang="da-DK" sz="2400" dirty="0"/>
          </a:p>
          <a:p>
            <a:r>
              <a:rPr lang="da-DK" sz="2400" dirty="0"/>
              <a:t>Patienter nøje instrueret </a:t>
            </a:r>
            <a:r>
              <a:rPr lang="da-DK" sz="2400" u="sng" dirty="0"/>
              <a:t>individuelt</a:t>
            </a:r>
            <a:r>
              <a:rPr lang="da-DK" sz="2400" dirty="0"/>
              <a:t> i at </a:t>
            </a:r>
          </a:p>
          <a:p>
            <a:pPr lvl="1"/>
            <a:r>
              <a:rPr lang="da-DK" sz="2400" dirty="0"/>
              <a:t>downloade og benytte videoapp </a:t>
            </a:r>
          </a:p>
          <a:p>
            <a:pPr lvl="1"/>
            <a:r>
              <a:rPr lang="da-DK" sz="2400" dirty="0"/>
              <a:t>uploade blodsukker-data til klinikkens system</a:t>
            </a:r>
          </a:p>
          <a:p>
            <a:pPr lvl="1"/>
            <a:r>
              <a:rPr lang="da-DK" sz="2400" dirty="0"/>
              <a:t>måle blodtryk</a:t>
            </a:r>
          </a:p>
          <a:p>
            <a:pPr marL="0" indent="0">
              <a:buNone/>
            </a:pPr>
            <a:endParaRPr lang="da-DK" sz="2400" dirty="0"/>
          </a:p>
          <a:p>
            <a:endParaRPr lang="da-DK" sz="2400" dirty="0"/>
          </a:p>
        </p:txBody>
      </p:sp>
      <p:pic>
        <p:nvPicPr>
          <p:cNvPr id="19" name="Pladsholder til billede 18" descr="Hoved med tandhjul">
            <a:extLst>
              <a:ext uri="{FF2B5EF4-FFF2-40B4-BE49-F238E27FC236}">
                <a16:creationId xmlns:a16="http://schemas.microsoft.com/office/drawing/2014/main" id="{B6EDF0EA-E3C2-44AF-BBF2-8808443BEB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160" y="1415740"/>
            <a:ext cx="4026519" cy="4026519"/>
          </a:xfrm>
        </p:spPr>
      </p:pic>
    </p:spTree>
    <p:extLst>
      <p:ext uri="{BB962C8B-B14F-4D97-AF65-F5344CB8AC3E}">
        <p14:creationId xmlns:p14="http://schemas.microsoft.com/office/powerpoint/2010/main" val="427225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619" y="356552"/>
            <a:ext cx="4922562" cy="1001762"/>
          </a:xfrm>
        </p:spPr>
        <p:txBody>
          <a:bodyPr/>
          <a:lstStyle/>
          <a:p>
            <a:r>
              <a:rPr lang="da-DK" dirty="0"/>
              <a:t>konklusioner fra </a:t>
            </a:r>
            <a:br>
              <a:rPr lang="da-DK" dirty="0"/>
            </a:br>
            <a:r>
              <a:rPr lang="da-DK" dirty="0">
                <a:solidFill>
                  <a:srgbClr val="FFFF00"/>
                </a:solidFill>
              </a:rPr>
              <a:t>behandler-evaluering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922562" cy="4824396"/>
          </a:xfrm>
        </p:spPr>
        <p:txBody>
          <a:bodyPr/>
          <a:lstStyle/>
          <a:p>
            <a:r>
              <a:rPr lang="da-DK" dirty="0"/>
              <a:t>Der ER muligt at have en fyldestgørende diabetessamtale som videokonsultation, hvis pt. kan måle blodtryk og uploade blodsukker</a:t>
            </a:r>
          </a:p>
          <a:p>
            <a:r>
              <a:rPr lang="da-DK" u="sng" dirty="0"/>
              <a:t>Bedre</a:t>
            </a:r>
            <a:r>
              <a:rPr lang="da-DK" dirty="0"/>
              <a:t> fornemmelse af patienten på video fremfor telefon</a:t>
            </a:r>
          </a:p>
          <a:p>
            <a:r>
              <a:rPr lang="da-DK" dirty="0"/>
              <a:t>Video behøver ikke være en barriere i forhold til selve dialogen med patienten </a:t>
            </a:r>
          </a:p>
          <a:p>
            <a:endParaRPr lang="da-DK" dirty="0"/>
          </a:p>
          <a:p>
            <a:r>
              <a:rPr lang="da-DK" dirty="0" err="1"/>
              <a:t>men…videokonsultation</a:t>
            </a:r>
            <a:r>
              <a:rPr lang="da-DK" dirty="0"/>
              <a:t> er ikke egnet til alle patienter.</a:t>
            </a:r>
          </a:p>
          <a:p>
            <a:pPr marL="561600" lvl="5" indent="0">
              <a:buNone/>
            </a:pPr>
            <a:r>
              <a:rPr lang="da-DK" dirty="0"/>
              <a:t>Differentieret tilbud</a:t>
            </a:r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>
          <a:xfrm rot="5400000">
            <a:off x="5675241" y="341243"/>
            <a:ext cx="6858001" cy="6175515"/>
          </a:xfrm>
        </p:spPr>
      </p:pic>
      <p:sp>
        <p:nvSpPr>
          <p:cNvPr id="4" name="Pil: højre 3">
            <a:extLst>
              <a:ext uri="{FF2B5EF4-FFF2-40B4-BE49-F238E27FC236}">
                <a16:creationId xmlns:a16="http://schemas.microsoft.com/office/drawing/2014/main" id="{653BE65D-A133-4C7A-80C4-859B5E35B56A}"/>
              </a:ext>
            </a:extLst>
          </p:cNvPr>
          <p:cNvSpPr/>
          <p:nvPr/>
        </p:nvSpPr>
        <p:spPr>
          <a:xfrm>
            <a:off x="760939" y="5738070"/>
            <a:ext cx="436228" cy="209724"/>
          </a:xfrm>
          <a:prstGeom prst="right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73330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konklusioner fra </a:t>
            </a:r>
            <a:br>
              <a:rPr lang="da-DK" dirty="0"/>
            </a:br>
            <a:r>
              <a:rPr lang="da-DK" dirty="0">
                <a:solidFill>
                  <a:srgbClr val="FFFF00"/>
                </a:solidFill>
              </a:rPr>
              <a:t>patient-evaluering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Hovedparten af patienter er tilfredse med udbyttet af den gennemførte videosamtale</a:t>
            </a:r>
          </a:p>
          <a:p>
            <a:r>
              <a:rPr lang="da-DK" i="1" dirty="0"/>
              <a:t>De fleste patienter </a:t>
            </a:r>
          </a:p>
          <a:p>
            <a:pPr lvl="1"/>
            <a:r>
              <a:rPr lang="da-DK" dirty="0"/>
              <a:t>føler, at de havde mulighed for at stille de samme spørgsmål som ved et fysisk fremmøde</a:t>
            </a:r>
          </a:p>
          <a:p>
            <a:pPr lvl="1"/>
            <a:r>
              <a:rPr lang="da-DK" dirty="0"/>
              <a:t>ville vælge video igen</a:t>
            </a:r>
          </a:p>
          <a:p>
            <a:pPr lvl="1"/>
            <a:r>
              <a:rPr lang="da-DK" dirty="0"/>
              <a:t>vurderer teknisk kvalitet som tilfredsstillende</a:t>
            </a:r>
          </a:p>
          <a:p>
            <a:r>
              <a:rPr lang="da-DK" i="1" dirty="0"/>
              <a:t>Mange</a:t>
            </a:r>
            <a:r>
              <a:rPr lang="da-DK" dirty="0"/>
              <a:t> var udfordrede i forhold til upload af blodsukker-data</a:t>
            </a:r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936" r="79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1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FFF00"/>
                </a:solidFill>
              </a:rPr>
              <a:t>Udvikling</a:t>
            </a:r>
            <a:r>
              <a:rPr lang="da-DK" dirty="0"/>
              <a:t> i appkonsultationer 2020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1263" y="1617949"/>
            <a:ext cx="8127537" cy="4592755"/>
          </a:xfrm>
          <a:prstGeom prst="rect">
            <a:avLst/>
          </a:prstGeom>
        </p:spPr>
      </p:pic>
      <p:sp>
        <p:nvSpPr>
          <p:cNvPr id="6" name="Kombinationstegning 5"/>
          <p:cNvSpPr/>
          <p:nvPr/>
        </p:nvSpPr>
        <p:spPr>
          <a:xfrm>
            <a:off x="6158205" y="2957804"/>
            <a:ext cx="877077" cy="363894"/>
          </a:xfrm>
          <a:custGeom>
            <a:avLst/>
            <a:gdLst>
              <a:gd name="connsiteX0" fmla="*/ 0 w 877077"/>
              <a:gd name="connsiteY0" fmla="*/ 363894 h 363894"/>
              <a:gd name="connsiteX1" fmla="*/ 877077 w 877077"/>
              <a:gd name="connsiteY1" fmla="*/ 0 h 36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077" h="363894">
                <a:moveTo>
                  <a:pt x="0" y="363894"/>
                </a:moveTo>
                <a:lnTo>
                  <a:pt x="877077" y="0"/>
                </a:ln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6260841" y="5075853"/>
            <a:ext cx="11290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Påskeuge</a:t>
            </a:r>
          </a:p>
        </p:txBody>
      </p:sp>
    </p:spTree>
    <p:extLst>
      <p:ext uri="{BB962C8B-B14F-4D97-AF65-F5344CB8AC3E}">
        <p14:creationId xmlns:p14="http://schemas.microsoft.com/office/powerpoint/2010/main" val="50964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Oprettelse af </a:t>
            </a:r>
            <a:br>
              <a:rPr lang="da-DK" dirty="0"/>
            </a:br>
            <a:br>
              <a:rPr lang="da-DK" dirty="0"/>
            </a:br>
            <a:r>
              <a:rPr lang="da-DK" dirty="0">
                <a:solidFill>
                  <a:srgbClr val="FFFF00"/>
                </a:solidFill>
              </a:rPr>
              <a:t>Frit valgs ambulatorium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Patienterne tilbydes </a:t>
            </a:r>
            <a:r>
              <a:rPr lang="da-DK" b="1" dirty="0"/>
              <a:t>Frit Valg på dagen </a:t>
            </a:r>
            <a:r>
              <a:rPr lang="da-DK" dirty="0"/>
              <a:t>mht. fremmødeform</a:t>
            </a:r>
          </a:p>
          <a:p>
            <a:r>
              <a:rPr lang="da-DK" dirty="0"/>
              <a:t>Patienter, som fremmøder, </a:t>
            </a:r>
            <a:r>
              <a:rPr lang="da-DK" dirty="0" err="1"/>
              <a:t>checker</a:t>
            </a:r>
            <a:r>
              <a:rPr lang="da-DK" dirty="0"/>
              <a:t> ind på ankomststander</a:t>
            </a:r>
          </a:p>
          <a:p>
            <a:r>
              <a:rPr lang="da-DK" dirty="0"/>
              <a:t>Behandler </a:t>
            </a:r>
            <a:r>
              <a:rPr lang="da-DK" dirty="0" err="1"/>
              <a:t>checker</a:t>
            </a:r>
            <a:r>
              <a:rPr lang="da-DK" dirty="0"/>
              <a:t> virtuelt venteværelse og afviklingsliste i </a:t>
            </a:r>
            <a:r>
              <a:rPr lang="da-DK" dirty="0" err="1"/>
              <a:t>Bookplan</a:t>
            </a:r>
            <a:endParaRPr lang="da-DK" dirty="0"/>
          </a:p>
          <a:p>
            <a:r>
              <a:rPr lang="da-DK" dirty="0"/>
              <a:t>Diabetespatienter skal måle blodtryk og uploade data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8314"/>
            <a:ext cx="5726748" cy="4086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0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A0EAB-8B01-4A3E-A25C-2E55D3C9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591404"/>
          </a:xfrm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</a:rPr>
              <a:t>Behandlerevaluering</a:t>
            </a:r>
            <a:r>
              <a:rPr lang="da-DK" dirty="0"/>
              <a:t> af Frit valg i uge 40-41 2020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4A7126C-E711-473A-A591-871867E30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550" t="60240"/>
          <a:stretch/>
        </p:blipFill>
        <p:spPr>
          <a:xfrm>
            <a:off x="2357308" y="1293701"/>
            <a:ext cx="7526771" cy="1933150"/>
          </a:xfrm>
          <a:prstGeom prst="rect">
            <a:avLst/>
          </a:prstGeom>
        </p:spPr>
      </p:pic>
      <p:pic>
        <p:nvPicPr>
          <p:cNvPr id="6" name="Pladsholder til indhold 3">
            <a:extLst>
              <a:ext uri="{FF2B5EF4-FFF2-40B4-BE49-F238E27FC236}">
                <a16:creationId xmlns:a16="http://schemas.microsoft.com/office/drawing/2014/main" id="{D8E7F5E8-D6C6-4BC9-85EB-1DA327CC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91" y="3429000"/>
            <a:ext cx="7640804" cy="309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B6E132A5-DA0B-4316-9FD5-999C043CDA5E}" vid="{FA44E69A-D792-473E-ABF5-BEEEDBAC2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313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</vt:lpstr>
      <vt:lpstr>Virtuelle konsultationer  – læring fra en covid-tid</vt:lpstr>
      <vt:lpstr>PowerPoint-præsentation</vt:lpstr>
      <vt:lpstr>Før covid-19</vt:lpstr>
      <vt:lpstr>Pilotstudie</vt:lpstr>
      <vt:lpstr>konklusioner fra  behandler-evaluering</vt:lpstr>
      <vt:lpstr>konklusioner fra  patient-evaluering</vt:lpstr>
      <vt:lpstr>Udvikling i appkonsultationer 2020 </vt:lpstr>
      <vt:lpstr>Oprettelse af   Frit valgs ambulatorium</vt:lpstr>
      <vt:lpstr>Behandlerevaluering af Frit valg i uge 40-41 2020</vt:lpstr>
      <vt:lpstr>Frit valg:   erfaringer og konsekvenser</vt:lpstr>
      <vt:lpstr>Konklusion  Kritiske succesfaktorer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Virtuelle konsultationer  – læring fra en covid-tid</dc:title>
  <dc:creator>Torben Østergård</dc:creator>
  <cp:lastModifiedBy>Karin Bang Andersen</cp:lastModifiedBy>
  <cp:revision>3</cp:revision>
  <dcterms:created xsi:type="dcterms:W3CDTF">2021-06-06T20:18:18Z</dcterms:created>
  <dcterms:modified xsi:type="dcterms:W3CDTF">2021-06-07T06:55:10Z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