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14"/>
  </p:notesMasterIdLst>
  <p:sldIdLst>
    <p:sldId id="285" r:id="rId3"/>
    <p:sldId id="393" r:id="rId4"/>
    <p:sldId id="394" r:id="rId5"/>
    <p:sldId id="395" r:id="rId6"/>
    <p:sldId id="398" r:id="rId7"/>
    <p:sldId id="397" r:id="rId8"/>
    <p:sldId id="387" r:id="rId9"/>
    <p:sldId id="396" r:id="rId10"/>
    <p:sldId id="401" r:id="rId11"/>
    <p:sldId id="399" r:id="rId12"/>
    <p:sldId id="38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B96C"/>
    <a:srgbClr val="002C41"/>
    <a:srgbClr val="00A6BA"/>
    <a:srgbClr val="FFFFFF"/>
    <a:srgbClr val="B3B5A7"/>
    <a:srgbClr val="CDCFC4"/>
    <a:srgbClr val="000000"/>
    <a:srgbClr val="DD8694"/>
    <a:srgbClr val="006983"/>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A9386-1E01-4D1F-A72E-5684E3AD45BE}" v="10" dt="2021-05-26T09:39:40.70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5270" autoAdjust="0"/>
  </p:normalViewPr>
  <p:slideViewPr>
    <p:cSldViewPr snapToGrid="0" showGuides="1">
      <p:cViewPr varScale="1">
        <p:scale>
          <a:sx n="71" d="100"/>
          <a:sy n="71" d="100"/>
        </p:scale>
        <p:origin x="6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07-06-2021</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97574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129537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forbindelse med afslutning af 3. rul, har vi udarbejdet et udkast til samarbejdsaftalen, hvor vi </a:t>
            </a:r>
            <a:r>
              <a:rPr lang="da-DK"/>
              <a:t>beskriver </a:t>
            </a:r>
            <a:r>
              <a:rPr lang="da-DK" sz="1800" b="0" i="0" u="none" strike="noStrike" baseline="0">
                <a:solidFill>
                  <a:srgbClr val="000000"/>
                </a:solidFill>
                <a:latin typeface="Calibri" panose="020F0502020204030204" pitchFamily="34" charset="0"/>
              </a:rPr>
              <a:t>rammerne for et samarbejde mellem Center for Pårørende og de nordjyske kommuner omkring at tilbyde familiesamtaler på video, således at samtalerne kan foregå i borgerens hjemkommune.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58828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præsentere vi os selv. </a:t>
            </a:r>
          </a:p>
          <a:p>
            <a:r>
              <a:rPr lang="da-DK" dirty="0"/>
              <a:t>Fortæller, at vi har været en del af Nye Veje siden opstart. Der har været 3 rul vedrørende pårørende tilbud i nærmiljøet. </a:t>
            </a:r>
          </a:p>
          <a:p>
            <a:r>
              <a:rPr lang="da-DK" dirty="0"/>
              <a:t>Men vi vil gerne starte et andet sted. Det beskriver præcist, hvem center for pårørende servicere. Og det er også et produkt, som rullet har affødt.  </a:t>
            </a:r>
          </a:p>
        </p:txBody>
      </p:sp>
      <p:sp>
        <p:nvSpPr>
          <p:cNvPr id="4" name="Pladsholder til slidenummer 3"/>
          <p:cNvSpPr>
            <a:spLocks noGrp="1"/>
          </p:cNvSpPr>
          <p:nvPr>
            <p:ph type="sldNum" sz="quarter" idx="5"/>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69472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Jan: En beskrivelse af rammen for </a:t>
            </a:r>
            <a:r>
              <a:rPr lang="da-DK" dirty="0" err="1"/>
              <a:t>rullene</a:t>
            </a:r>
            <a:r>
              <a:rPr lang="da-DK" dirty="0"/>
              <a:t>. Det er konkret disse udfordringer, vi blev bedt om at forholde os til i projektgruppen. </a:t>
            </a:r>
          </a:p>
        </p:txBody>
      </p:sp>
      <p:sp>
        <p:nvSpPr>
          <p:cNvPr id="4" name="Pladsholder til slidenummer 3"/>
          <p:cNvSpPr>
            <a:spLocks noGrp="1"/>
          </p:cNvSpPr>
          <p:nvPr>
            <p:ph type="sldNum" sz="quarter" idx="5"/>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183780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Louise: </a:t>
            </a:r>
          </a:p>
          <a:p>
            <a:endParaRPr lang="da-DK" dirty="0"/>
          </a:p>
          <a:p>
            <a:r>
              <a:rPr lang="da-DK" dirty="0"/>
              <a:t>I forhold til det borgernære spor havde vi i 1. rul fokus på, at der var en målgruppe på Mors, som var særligt udfordret på, at Aalborg ligger langt væk, og de ikke i samme grad har ressourcerne til at transportere sig til Aalborg. </a:t>
            </a:r>
          </a:p>
          <a:p>
            <a:r>
              <a:rPr lang="da-DK" dirty="0"/>
              <a:t>Der blev derfor arbejdet på at sikre, at tilbuddet blev trukket ud i nærmiljøet. </a:t>
            </a:r>
          </a:p>
          <a:p>
            <a:r>
              <a:rPr lang="da-DK" dirty="0"/>
              <a:t>Dette betød både en ændring af praksis for de professionelle i Center for Pårørende, men i lige så høj grad en håndholdt indsats af de kommunale medarbejdere. </a:t>
            </a:r>
          </a:p>
          <a:p>
            <a:r>
              <a:rPr lang="da-DK" dirty="0"/>
              <a:t>Vi evaluerede på de forløb, der blev gennemført, og fra et borgerperspektiv var det afgørende for at de takkede ja, at tilbuddet var i nærmiljøet.  </a:t>
            </a:r>
          </a:p>
        </p:txBody>
      </p:sp>
      <p:sp>
        <p:nvSpPr>
          <p:cNvPr id="4" name="Pladsholder til slidenumm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34166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Louise: </a:t>
            </a:r>
          </a:p>
          <a:p>
            <a:endParaRPr lang="da-DK" dirty="0"/>
          </a:p>
          <a:p>
            <a:r>
              <a:rPr lang="da-DK" dirty="0"/>
              <a:t>Dette er nogen af svarene vi modtog fra evalueringen. </a:t>
            </a:r>
          </a:p>
        </p:txBody>
      </p:sp>
      <p:sp>
        <p:nvSpPr>
          <p:cNvPr id="4" name="Pladsholder til slidenummer 3"/>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179198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Jan: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 vi i sin tid startede op med samarbejdet, var det ikke borgere og familier fra Mors, der fyldte kalenderen op hos Center for Pårørende.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var en meget lille andel af familier fra Mors. </a:t>
            </a:r>
          </a:p>
          <a:p>
            <a:r>
              <a:rPr lang="da-DK" dirty="0"/>
              <a:t>Det førte til flere drøftelser omkring hvorvidt det er geografien, målgruppens mobilitet eller kendskabet til regionens tilbud, der havde betydning i forhold til det.  </a:t>
            </a:r>
          </a:p>
          <a:p>
            <a:r>
              <a:rPr lang="da-DK" dirty="0"/>
              <a:t>Altså et mere fagprofessionelt spor. </a:t>
            </a:r>
          </a:p>
        </p:txBody>
      </p:sp>
      <p:sp>
        <p:nvSpPr>
          <p:cNvPr id="4" name="Pladsholder til slidenummer 3"/>
          <p:cNvSpPr>
            <a:spLocks noGrp="1"/>
          </p:cNvSpPr>
          <p:nvPr>
            <p:ph type="sldNum" sz="quarter" idx="5"/>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410172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Jan: </a:t>
            </a:r>
          </a:p>
          <a:p>
            <a:endParaRPr lang="da-DK" dirty="0"/>
          </a:p>
          <a:p>
            <a:r>
              <a:rPr lang="da-DK" dirty="0"/>
              <a:t>Det første bl.a. til at vi fik følgende iværksat. </a:t>
            </a:r>
          </a:p>
        </p:txBody>
      </p:sp>
      <p:sp>
        <p:nvSpPr>
          <p:cNvPr id="4" name="Pladsholder til slidenummer 3"/>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36979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Jan og Louise: </a:t>
            </a:r>
          </a:p>
          <a:p>
            <a:endParaRPr lang="da-DK" dirty="0"/>
          </a:p>
          <a:p>
            <a:r>
              <a:rPr lang="da-DK" dirty="0"/>
              <a:t>I 2. og 3. rul arbejdede vi videre med udvikling af tilbuddet i form af virtuelle forløb. </a:t>
            </a:r>
          </a:p>
          <a:p>
            <a:r>
              <a:rPr lang="da-DK" dirty="0"/>
              <a:t>Først med en enkelt samtale på video. Og i sidste rul med alle 3 samtaler på video. </a:t>
            </a:r>
          </a:p>
          <a:p>
            <a:r>
              <a:rPr lang="da-DK" dirty="0"/>
              <a:t>Det er der, vi er nu. </a:t>
            </a:r>
          </a:p>
          <a:p>
            <a:endParaRPr lang="da-DK" dirty="0"/>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75787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ikke nok, at vi åbner en ny kiosk, der skal også være nogen, der tager dem med i butikken.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kan godt få det til at fungerer med video, men ikke kun video. Der er en grænse, når det er sårbare familier.  </a:t>
            </a:r>
          </a:p>
          <a:p>
            <a:endParaRPr lang="da-DK" dirty="0"/>
          </a:p>
          <a:p>
            <a:r>
              <a:rPr lang="da-DK" dirty="0"/>
              <a:t>Modsætning: Men gør det, at vi får fat i nogen, som vi ellers ikke fik? </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668645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709"/>
          <a:stretch/>
        </p:blipFill>
        <p:spPr>
          <a:xfrm>
            <a:off x="0" y="0"/>
            <a:ext cx="12192000" cy="6868160"/>
          </a:xfrm>
          <a:prstGeom prst="rect">
            <a:avLst/>
          </a:prstGeom>
        </p:spPr>
      </p:pic>
      <p:sp>
        <p:nvSpPr>
          <p:cNvPr id="2" name="Title"/>
          <p:cNvSpPr>
            <a:spLocks noGrp="1"/>
          </p:cNvSpPr>
          <p:nvPr>
            <p:ph type="ctrTitle"/>
          </p:nvPr>
        </p:nvSpPr>
        <p:spPr>
          <a:xfrm>
            <a:off x="7569200" y="2693096"/>
            <a:ext cx="4084320" cy="1614744"/>
          </a:xfrm>
        </p:spPr>
        <p:txBody>
          <a:bodyPr anchor="ctr"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07-06-2021</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8603" y="5810400"/>
            <a:ext cx="2214898" cy="1044424"/>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07-06-2021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Pr>
        <a:solidFill>
          <a:srgbClr val="48B96C"/>
        </a:solidFill>
        <a:effectLst/>
      </p:bgPr>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48B96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002C41"/>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2C41"/>
                </a:solidFill>
              </a:defRPr>
            </a:lvl1pPr>
            <a:lvl2pPr marL="187200" indent="-187200">
              <a:defRPr sz="2000">
                <a:solidFill>
                  <a:srgbClr val="002C41"/>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07-06-2021</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48B96C"/>
        </a:solidFill>
        <a:effectLst/>
      </p:bgPr>
    </p:bg>
    <p:spTree>
      <p:nvGrpSpPr>
        <p:cNvPr id="1" name=""/>
        <p:cNvGrpSpPr/>
        <p:nvPr/>
      </p:nvGrpSpPr>
      <p:grpSpPr>
        <a:xfrm>
          <a:off x="0" y="0"/>
          <a:ext cx="0" cy="0"/>
          <a:chOff x="0" y="0"/>
          <a:chExt cx="0" cy="0"/>
        </a:xfrm>
      </p:grpSpPr>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chemeClr val="bg1"/>
                </a:solidFill>
              </a:rPr>
              <a:t>Aalborg Universitetshospital</a:t>
            </a:r>
            <a:br>
              <a:rPr lang="da-DK" sz="2400">
                <a:solidFill>
                  <a:schemeClr val="bg1"/>
                </a:solidFill>
              </a:rPr>
            </a:br>
            <a:r>
              <a:rPr lang="da-DK" sz="2400">
                <a:solidFill>
                  <a:schemeClr val="bg1"/>
                </a:solidFill>
              </a:rPr>
              <a:t>Kvalitet og Sammenhæng</a:t>
            </a:r>
            <a:br>
              <a:rPr lang="da-DK" sz="2400">
                <a:solidFill>
                  <a:schemeClr val="bg1"/>
                </a:solidFill>
              </a:rPr>
            </a:br>
            <a:r>
              <a:rPr lang="da-DK" sz="2400">
                <a:solidFill>
                  <a:schemeClr val="bg1"/>
                </a:solidFill>
              </a:rPr>
              <a:t>vimp@rn.dk</a:t>
            </a:r>
            <a:br>
              <a:rPr lang="da-DK" sz="2400">
                <a:solidFill>
                  <a:schemeClr val="bg1"/>
                </a:solidFill>
              </a:rPr>
            </a:br>
            <a:r>
              <a:rPr lang="da-DK" sz="2400">
                <a:solidFill>
                  <a:schemeClr val="bg1"/>
                </a:solidFill>
              </a:rPr>
              <a:t>+4597650424</a:t>
            </a:r>
            <a:endParaRPr lang="da-DK" sz="2400" dirty="0">
              <a:solidFill>
                <a:schemeClr val="bg1"/>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chemeClr val="bg1"/>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chemeClr val="bg1"/>
              </a:solidFill>
            </a:endParaRPr>
          </a:p>
        </p:txBody>
      </p:sp>
      <p:pic>
        <p:nvPicPr>
          <p:cNvPr id="18" name="Billed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solidFill>
                <a:prstClr val="black">
                  <a:tint val="75000"/>
                </a:prstClr>
              </a:solidFill>
            </a:endParaRPr>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288120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645959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a-DK"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66528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1728383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A6B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a-DK"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2705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422515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57016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solidFill>
                  <a:srgbClr val="FFFFFF">
                    <a:tint val="75000"/>
                  </a:srgbClr>
                </a:solidFill>
              </a:rPr>
              <a:pPr/>
              <a:t>07-06-2021</a:t>
            </a:fld>
            <a:endParaRPr lang="da-DK" dirty="0">
              <a:solidFill>
                <a:srgbClr val="FFFFFF">
                  <a:tint val="75000"/>
                </a:srgbClr>
              </a:solidFill>
            </a:endParaRPr>
          </a:p>
        </p:txBody>
      </p:sp>
      <p:sp>
        <p:nvSpPr>
          <p:cNvPr id="4" name="Pladsholder til sidefod 3"/>
          <p:cNvSpPr>
            <a:spLocks noGrp="1"/>
          </p:cNvSpPr>
          <p:nvPr>
            <p:ph type="ftr" sz="quarter" idx="11"/>
          </p:nvPr>
        </p:nvSpPr>
        <p:spPr/>
        <p:txBody>
          <a:bodyPr/>
          <a:lstStyle/>
          <a:p>
            <a:endParaRPr lang="da-DK" dirty="0">
              <a:solidFill>
                <a:srgbClr val="FFFFFF">
                  <a:tint val="75000"/>
                </a:srgbClr>
              </a:solidFill>
            </a:endParaRPr>
          </a:p>
        </p:txBody>
      </p:sp>
      <p:sp>
        <p:nvSpPr>
          <p:cNvPr id="5" name="Pladsholder til slidenummer 4"/>
          <p:cNvSpPr>
            <a:spLocks noGrp="1"/>
          </p:cNvSpPr>
          <p:nvPr>
            <p:ph type="sldNum" sz="quarter" idx="12"/>
          </p:nvPr>
        </p:nvSpPr>
        <p:spPr/>
        <p:txBody>
          <a:bodyPr/>
          <a:lstStyle/>
          <a:p>
            <a:fld id="{45D37B1E-C366-494F-A587-962AD9AABC83}" type="slidenum">
              <a:rPr lang="da-DK" smtClean="0">
                <a:solidFill>
                  <a:srgbClr val="FFFFFF">
                    <a:tint val="75000"/>
                  </a:srgbClr>
                </a:solidFill>
              </a:rPr>
              <a:pPr/>
              <a:t>‹nr.›</a:t>
            </a:fld>
            <a:endParaRPr lang="da-DK" dirty="0">
              <a:solidFill>
                <a:srgbClr val="FFFFFF">
                  <a:tint val="75000"/>
                </a:srgbClr>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8"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40529483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85885739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dirty="0">
              <a:solidFill>
                <a:prstClr val="black">
                  <a:tint val="75000"/>
                </a:prstClr>
              </a:solidFill>
            </a:endParaRPr>
          </a:p>
        </p:txBody>
      </p:sp>
      <p:sp>
        <p:nvSpPr>
          <p:cNvPr id="5" name="Pladsholder til slidenummer 4"/>
          <p:cNvSpPr>
            <a:spLocks noGrp="1"/>
          </p:cNvSpPr>
          <p:nvPr>
            <p:ph type="sldNum" sz="quarter" idx="12"/>
          </p:nvPr>
        </p:nvSpPr>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57574704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204361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02530659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5384185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solidFill>
                <a:prstClr val="black">
                  <a:tint val="75000"/>
                </a:prstClr>
              </a:solidFill>
            </a:endParaRPr>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8395967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07-06-2021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400">
                <a:solidFill>
                  <a:srgbClr val="FFFFFF"/>
                </a:solidFill>
              </a:rPr>
              <a:t>+4597650424</a:t>
            </a:r>
            <a:endParaRPr lang="da-DK" sz="2400" dirty="0">
              <a:solidFill>
                <a:srgbClr val="FFFFFF"/>
              </a:solidFill>
            </a:endParaRPr>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400">
                <a:solidFill>
                  <a:srgbClr val="FFFFFF"/>
                </a:solidFill>
              </a:rPr>
              <a:t>vimp@rn.dk</a:t>
            </a:r>
            <a:endParaRPr lang="da-DK" sz="2400" dirty="0">
              <a:solidFill>
                <a:srgbClr val="FFFFFF"/>
              </a:solidFill>
            </a:endParaRPr>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sz="2400" dirty="0">
              <a:solidFill>
                <a:srgbClr val="FFFFFF"/>
              </a:solidFill>
            </a:endParaRPr>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sz="2400" dirty="0">
              <a:solidFill>
                <a:srgbClr val="FFFFFF"/>
              </a:solidFill>
            </a:endParaRPr>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400">
                <a:solidFill>
                  <a:srgbClr val="FFFFFF"/>
                </a:solidFill>
              </a:rPr>
              <a:t>Kvalitet og Sammenhæng</a:t>
            </a:r>
            <a:endParaRPr lang="da-DK" sz="2400" dirty="0">
              <a:solidFill>
                <a:srgbClr val="FFFFFF"/>
              </a:solidFill>
            </a:endParaRP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400">
                <a:solidFill>
                  <a:srgbClr val="FFFFFF"/>
                </a:solidFill>
              </a:rPr>
              <a:t>Aalborg Universitetshospital</a:t>
            </a:r>
            <a:endParaRPr lang="da-DK" sz="2400" dirty="0">
              <a:solidFill>
                <a:srgbClr val="FFFFFF"/>
              </a:solidFill>
            </a:endParaRP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35000"/>
              </a:lnSpc>
            </a:pPr>
            <a:r>
              <a:rPr lang="da-DK" sz="2400">
                <a:solidFill>
                  <a:srgbClr val="FFFFFF"/>
                </a:solidFill>
              </a:rPr>
              <a:t>Aalborg Universitetshospital</a:t>
            </a:r>
            <a:br>
              <a:rPr lang="da-DK" sz="2400">
                <a:solidFill>
                  <a:srgbClr val="FFFFFF"/>
                </a:solidFill>
              </a:rPr>
            </a:br>
            <a:r>
              <a:rPr lang="da-DK" sz="2400">
                <a:solidFill>
                  <a:srgbClr val="FFFFFF"/>
                </a:solidFill>
              </a:rPr>
              <a:t>Kvalitet og Sammenhæng</a:t>
            </a:r>
            <a:br>
              <a:rPr lang="da-DK" sz="2400">
                <a:solidFill>
                  <a:srgbClr val="FFFFFF"/>
                </a:solidFill>
              </a:rPr>
            </a:br>
            <a:r>
              <a:rPr lang="da-DK" sz="2400">
                <a:solidFill>
                  <a:srgbClr val="FFFFFF"/>
                </a:solidFill>
              </a:rPr>
              <a:t>vimp@rn.dk</a:t>
            </a:r>
            <a:br>
              <a:rPr lang="da-DK" sz="2400">
                <a:solidFill>
                  <a:srgbClr val="FFFFFF"/>
                </a:solidFill>
              </a:rPr>
            </a:br>
            <a:r>
              <a:rPr lang="da-DK" sz="2400">
                <a:solidFill>
                  <a:srgbClr val="FFFFFF"/>
                </a:solidFill>
              </a:rPr>
              <a:t>+4597650424</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r>
              <a:rPr lang="da-DK" sz="5000" b="1" cap="all" spc="500">
                <a:solidFill>
                  <a:srgbClr val="FFFFFF"/>
                </a:solidFill>
              </a:rPr>
              <a:t>Vibeke Møller Pedersen</a:t>
            </a:r>
            <a:endParaRPr lang="da-DK" sz="5000" b="1" cap="all" spc="50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400">
                <a:solidFill>
                  <a:srgbClr val="FFFFFF"/>
                </a:solidFill>
              </a:rPr>
              <a:t>Kvalitetskonsulent</a:t>
            </a:r>
            <a:endParaRPr lang="da-DK" sz="2400" dirty="0">
              <a:solidFill>
                <a:srgbClr val="FFFFFF"/>
              </a:solidFill>
            </a:endParaRPr>
          </a:p>
        </p:txBody>
      </p:sp>
    </p:spTree>
    <p:extLst>
      <p:ext uri="{BB962C8B-B14F-4D97-AF65-F5344CB8AC3E}">
        <p14:creationId xmlns:p14="http://schemas.microsoft.com/office/powerpoint/2010/main" val="331178380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da-DK"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570119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da-DK"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377684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07-06-2021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48B96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002C41"/>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002C41"/>
                </a:solidFill>
              </a:defRPr>
            </a:lvl1pPr>
            <a:lvl2pPr>
              <a:defRPr>
                <a:solidFill>
                  <a:srgbClr val="002C41"/>
                </a:solidFill>
              </a:defRPr>
            </a:lvl2pPr>
            <a:lvl3pPr>
              <a:defRPr>
                <a:solidFill>
                  <a:srgbClr val="002C41"/>
                </a:solidFill>
              </a:defRPr>
            </a:lvl3pPr>
            <a:lvl4pPr>
              <a:defRPr>
                <a:solidFill>
                  <a:srgbClr val="002C41"/>
                </a:solidFill>
              </a:defRPr>
            </a:lvl4pPr>
            <a:lvl5pPr>
              <a:defRPr>
                <a:solidFill>
                  <a:srgbClr val="002C4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07-06-2021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pic>
        <p:nvPicPr>
          <p:cNvPr id="12" name="Picture 5"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4158" y="1493362"/>
            <a:ext cx="2689684" cy="3475973"/>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A6B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07-06-2021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9.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07-06-2021</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pic>
        <p:nvPicPr>
          <p:cNvPr id="9" name="Billed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solidFill>
                  <a:prstClr val="black">
                    <a:tint val="75000"/>
                  </a:prstClr>
                </a:solidFill>
              </a:rPr>
              <a:pPr/>
              <a:t>07-06-2021</a:t>
            </a:fld>
            <a:endParaRPr lang="da-DK" dirty="0">
              <a:solidFill>
                <a:prstClr val="black">
                  <a:tint val="75000"/>
                </a:prstClr>
              </a:solidFill>
            </a:endParaRPr>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solidFill>
                <a:prstClr val="black">
                  <a:tint val="75000"/>
                </a:prstClr>
              </a:solidFill>
            </a:endParaRPr>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solidFill>
                  <a:prstClr val="black">
                    <a:tint val="75000"/>
                  </a:prstClr>
                </a:solidFill>
              </a:rPr>
              <a:pPr/>
              <a:t>‹nr.›</a:t>
            </a:fld>
            <a:endParaRPr lang="da-DK" dirty="0">
              <a:solidFill>
                <a:prstClr val="black">
                  <a:tint val="75000"/>
                </a:prstClr>
              </a:solidFill>
            </a:endParaRPr>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0814223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92">
          <p15:clr>
            <a:srgbClr val="F26B43"/>
          </p15:clr>
        </p15:guide>
        <p15:guide id="2" orient="horz" pos="224">
          <p15:clr>
            <a:srgbClr val="F26B43"/>
          </p15:clr>
        </p15:guide>
        <p15:guide id="3" orient="horz" pos="855">
          <p15:clr>
            <a:srgbClr val="F26B43"/>
          </p15:clr>
        </p15:guide>
        <p15:guide id="4" pos="482">
          <p15:clr>
            <a:srgbClr val="F26B43"/>
          </p15:clr>
        </p15:guide>
        <p15:guide id="5" pos="3725">
          <p15:clr>
            <a:srgbClr val="F26B43"/>
          </p15:clr>
        </p15:guide>
        <p15:guide id="6" orient="horz" pos="1032">
          <p15:clr>
            <a:srgbClr val="F26B43"/>
          </p15:clr>
        </p15:guide>
        <p15:guide id="7" orient="horz" pos="3965">
          <p15:clr>
            <a:srgbClr val="F26B43"/>
          </p15:clr>
        </p15:guide>
        <p15:guide id="8" pos="39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xhere.com/da/photo/14115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aramygind.dk/fremti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deo.rn.dk/center-for-parorende-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etonvarekontrollen.dk/om/forma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ittegitte.dk/ethvert-tilvalg-er-fravalg-af-noget-andet-2/skilleve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amillawp.blogspot.dk/2012/02/flere-per-illum-tegninge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barnehage.no/artikler/undring-i-praksis/4284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risbjergrelation.dk/webinar-for-erhvervsra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www.canstockphoto.dk/plante-gr%C3%B8nne-menneske-r%C3%A6kker-835621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919356" y="2254684"/>
            <a:ext cx="5272644" cy="2629352"/>
          </a:xfrm>
        </p:spPr>
        <p:txBody>
          <a:bodyPr/>
          <a:lstStyle/>
          <a:p>
            <a:br>
              <a:rPr lang="da-DK" sz="1800" b="0" i="0" u="none" strike="noStrike" baseline="0" dirty="0">
                <a:solidFill>
                  <a:srgbClr val="000000"/>
                </a:solidFill>
                <a:latin typeface="Arial" panose="020B0604020202020204" pitchFamily="34" charset="0"/>
              </a:rPr>
            </a:br>
            <a:r>
              <a:rPr lang="da-DK" sz="1800" b="0" i="0" u="none" strike="noStrike" baseline="0" dirty="0">
                <a:solidFill>
                  <a:srgbClr val="000000"/>
                </a:solidFill>
                <a:latin typeface="Arial" panose="020B0604020202020204" pitchFamily="34" charset="0"/>
              </a:rPr>
              <a:t> </a:t>
            </a:r>
            <a:br>
              <a:rPr lang="da-DK" sz="1800" b="0" i="0" u="none" strike="noStrike" baseline="0" dirty="0">
                <a:solidFill>
                  <a:srgbClr val="000000"/>
                </a:solidFill>
                <a:latin typeface="Arial" panose="020B0604020202020204" pitchFamily="34" charset="0"/>
              </a:rPr>
            </a:br>
            <a:r>
              <a:rPr lang="da-DK" sz="1800" b="0" i="0" u="none" strike="noStrike" baseline="0" dirty="0">
                <a:solidFill>
                  <a:srgbClr val="000000"/>
                </a:solidFill>
                <a:latin typeface="Arial" panose="020B0604020202020204" pitchFamily="34" charset="0"/>
              </a:rPr>
              <a:t>Psykiatrisk pårørende tilbud </a:t>
            </a:r>
            <a:br>
              <a:rPr lang="da-DK" sz="1800" b="0" i="0" u="none" strike="noStrike" baseline="0" dirty="0">
                <a:solidFill>
                  <a:srgbClr val="000000"/>
                </a:solidFill>
                <a:latin typeface="Arial" panose="020B0604020202020204" pitchFamily="34" charset="0"/>
              </a:rPr>
            </a:br>
            <a:endParaRPr lang="da-DK" sz="1800" dirty="0"/>
          </a:p>
        </p:txBody>
      </p:sp>
    </p:spTree>
    <p:extLst>
      <p:ext uri="{BB962C8B-B14F-4D97-AF65-F5344CB8AC3E}">
        <p14:creationId xmlns:p14="http://schemas.microsoft.com/office/powerpoint/2010/main" val="63819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0CDB21E-32DA-4E88-9BD2-FE216B5A41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43485" y="3429000"/>
            <a:ext cx="4838700" cy="3238500"/>
          </a:xfrm>
          <a:prstGeom prst="rect">
            <a:avLst/>
          </a:prstGeom>
        </p:spPr>
      </p:pic>
      <p:sp>
        <p:nvSpPr>
          <p:cNvPr id="2" name="Titel 1">
            <a:extLst>
              <a:ext uri="{FF2B5EF4-FFF2-40B4-BE49-F238E27FC236}">
                <a16:creationId xmlns:a16="http://schemas.microsoft.com/office/drawing/2014/main" id="{61223721-0EE1-49A4-9B5E-A43AD3CB2EC9}"/>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F3A4155-97B8-473A-A5BA-927849C97240}"/>
              </a:ext>
            </a:extLst>
          </p:cNvPr>
          <p:cNvSpPr>
            <a:spLocks noGrp="1"/>
          </p:cNvSpPr>
          <p:nvPr>
            <p:ph idx="1"/>
          </p:nvPr>
        </p:nvSpPr>
        <p:spPr/>
        <p:txBody>
          <a:bodyPr/>
          <a:lstStyle/>
          <a:p>
            <a:r>
              <a:rPr lang="da-DK" dirty="0">
                <a:solidFill>
                  <a:schemeClr val="bg1"/>
                </a:solidFill>
              </a:rPr>
              <a:t>Ting har ikke slået rod</a:t>
            </a:r>
          </a:p>
          <a:p>
            <a:r>
              <a:rPr lang="da-DK" dirty="0">
                <a:solidFill>
                  <a:schemeClr val="bg1"/>
                </a:solidFill>
              </a:rPr>
              <a:t>Den relationelle koordinering mellem region og kommune er afgørende</a:t>
            </a:r>
          </a:p>
          <a:p>
            <a:r>
              <a:rPr lang="da-DK" dirty="0">
                <a:solidFill>
                  <a:schemeClr val="bg1"/>
                </a:solidFill>
              </a:rPr>
              <a:t>En gensidig forpligtelse på at levere ressourcer ind i tilbuddet</a:t>
            </a:r>
          </a:p>
          <a:p>
            <a:r>
              <a:rPr lang="da-DK" dirty="0">
                <a:solidFill>
                  <a:schemeClr val="bg1"/>
                </a:solidFill>
              </a:rPr>
              <a:t>Det kræver en koordinerende funktion – mange praktiske opgaver </a:t>
            </a:r>
          </a:p>
          <a:p>
            <a:endParaRPr lang="da-DK" dirty="0">
              <a:solidFill>
                <a:schemeClr val="bg1"/>
              </a:solidFill>
            </a:endParaRPr>
          </a:p>
          <a:p>
            <a:endParaRPr lang="da-DK" dirty="0"/>
          </a:p>
        </p:txBody>
      </p:sp>
    </p:spTree>
    <p:extLst>
      <p:ext uri="{BB962C8B-B14F-4D97-AF65-F5344CB8AC3E}">
        <p14:creationId xmlns:p14="http://schemas.microsoft.com/office/powerpoint/2010/main" val="96562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C3BC5-2C29-4D11-997F-C4CDED87604D}"/>
              </a:ext>
            </a:extLst>
          </p:cNvPr>
          <p:cNvSpPr>
            <a:spLocks noGrp="1"/>
          </p:cNvSpPr>
          <p:nvPr>
            <p:ph type="title"/>
          </p:nvPr>
        </p:nvSpPr>
        <p:spPr/>
        <p:txBody>
          <a:bodyPr/>
          <a:lstStyle/>
          <a:p>
            <a:r>
              <a:rPr lang="da-DK" dirty="0">
                <a:solidFill>
                  <a:schemeClr val="bg1"/>
                </a:solidFill>
              </a:rPr>
              <a:t>Hvad nu? </a:t>
            </a:r>
          </a:p>
        </p:txBody>
      </p:sp>
      <p:sp>
        <p:nvSpPr>
          <p:cNvPr id="3" name="Pladsholder til indhold 2">
            <a:extLst>
              <a:ext uri="{FF2B5EF4-FFF2-40B4-BE49-F238E27FC236}">
                <a16:creationId xmlns:a16="http://schemas.microsoft.com/office/drawing/2014/main" id="{53D3B068-4E8A-4841-9C18-71F4421273E3}"/>
              </a:ext>
            </a:extLst>
          </p:cNvPr>
          <p:cNvSpPr>
            <a:spLocks noGrp="1"/>
          </p:cNvSpPr>
          <p:nvPr>
            <p:ph idx="1"/>
          </p:nvPr>
        </p:nvSpPr>
        <p:spPr/>
        <p:txBody>
          <a:bodyPr/>
          <a:lstStyle/>
          <a:p>
            <a:r>
              <a:rPr lang="da-DK" dirty="0">
                <a:solidFill>
                  <a:schemeClr val="bg1"/>
                </a:solidFill>
              </a:rPr>
              <a:t>Fokus på udbredelse af en ”varig driftsmodel” til hele Regionens Kommuner via Samarbejdsaftalen</a:t>
            </a:r>
          </a:p>
        </p:txBody>
      </p:sp>
      <p:pic>
        <p:nvPicPr>
          <p:cNvPr id="5" name="Billede 4" descr="Et billede, der indeholder tekst, skilt, udendørs, gade&#10;&#10;Automatisk genereret beskrivelse">
            <a:extLst>
              <a:ext uri="{FF2B5EF4-FFF2-40B4-BE49-F238E27FC236}">
                <a16:creationId xmlns:a16="http://schemas.microsoft.com/office/drawing/2014/main" id="{E914FA9A-6ACD-4779-950C-11FCB5BC27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5326" y="3300396"/>
            <a:ext cx="3492500" cy="3162300"/>
          </a:xfrm>
          <a:prstGeom prst="rect">
            <a:avLst/>
          </a:prstGeom>
        </p:spPr>
      </p:pic>
    </p:spTree>
    <p:extLst>
      <p:ext uri="{BB962C8B-B14F-4D97-AF65-F5344CB8AC3E}">
        <p14:creationId xmlns:p14="http://schemas.microsoft.com/office/powerpoint/2010/main" val="168055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D2CA1-E579-4154-9E9F-E806B462C029}"/>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7C2EF70-2C39-49F5-BFCC-098E9FCC7BDC}"/>
              </a:ext>
            </a:extLst>
          </p:cNvPr>
          <p:cNvSpPr>
            <a:spLocks noGrp="1"/>
          </p:cNvSpPr>
          <p:nvPr>
            <p:ph idx="1"/>
          </p:nvPr>
        </p:nvSpPr>
        <p:spPr/>
        <p:txBody>
          <a:bodyPr/>
          <a:lstStyle/>
          <a:p>
            <a:r>
              <a:rPr lang="da-DK" dirty="0"/>
              <a:t>Link til video </a:t>
            </a:r>
            <a:r>
              <a:rPr lang="da-DK" dirty="0">
                <a:hlinkClick r:id="rId3"/>
              </a:rPr>
              <a:t>https://video.rn.dk/center-for-parorende-1</a:t>
            </a:r>
            <a:endParaRPr lang="da-DK" dirty="0"/>
          </a:p>
          <a:p>
            <a:endParaRPr lang="da-DK" dirty="0"/>
          </a:p>
        </p:txBody>
      </p:sp>
    </p:spTree>
    <p:extLst>
      <p:ext uri="{BB962C8B-B14F-4D97-AF65-F5344CB8AC3E}">
        <p14:creationId xmlns:p14="http://schemas.microsoft.com/office/powerpoint/2010/main" val="298955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04718-F0D1-4F0B-9F8D-832497533D5D}"/>
              </a:ext>
            </a:extLst>
          </p:cNvPr>
          <p:cNvSpPr>
            <a:spLocks noGrp="1"/>
          </p:cNvSpPr>
          <p:nvPr>
            <p:ph type="title"/>
          </p:nvPr>
        </p:nvSpPr>
        <p:spPr/>
        <p:txBody>
          <a:bodyPr/>
          <a:lstStyle/>
          <a:p>
            <a:r>
              <a:rPr lang="da-DK" dirty="0">
                <a:solidFill>
                  <a:schemeClr val="bg1"/>
                </a:solidFill>
              </a:rPr>
              <a:t>Formål med projektrullet</a:t>
            </a:r>
          </a:p>
        </p:txBody>
      </p:sp>
      <p:sp>
        <p:nvSpPr>
          <p:cNvPr id="3" name="Pladsholder til indhold 2">
            <a:extLst>
              <a:ext uri="{FF2B5EF4-FFF2-40B4-BE49-F238E27FC236}">
                <a16:creationId xmlns:a16="http://schemas.microsoft.com/office/drawing/2014/main" id="{5EB0D3CF-B6F1-41DA-9015-A12CFC7DB838}"/>
              </a:ext>
            </a:extLst>
          </p:cNvPr>
          <p:cNvSpPr>
            <a:spLocks noGrp="1"/>
          </p:cNvSpPr>
          <p:nvPr>
            <p:ph idx="1"/>
          </p:nvPr>
        </p:nvSpPr>
        <p:spPr/>
        <p:txBody>
          <a:bodyPr/>
          <a:lstStyle/>
          <a:p>
            <a:endParaRPr lang="da-DK" sz="2400" dirty="0">
              <a:solidFill>
                <a:schemeClr val="bg1"/>
              </a:solidFill>
            </a:endParaRPr>
          </a:p>
          <a:p>
            <a:r>
              <a:rPr lang="da-DK" sz="2400" dirty="0">
                <a:solidFill>
                  <a:schemeClr val="bg1"/>
                </a:solidFill>
              </a:rPr>
              <a:t>Et helt centralt problemstilling i Regionen: </a:t>
            </a:r>
          </a:p>
          <a:p>
            <a:endParaRPr lang="da-DK" dirty="0">
              <a:solidFill>
                <a:schemeClr val="bg1"/>
              </a:solidFill>
            </a:endParaRPr>
          </a:p>
          <a:p>
            <a:pPr marL="0" indent="0">
              <a:buNone/>
            </a:pPr>
            <a:r>
              <a:rPr lang="da-DK" i="1" dirty="0">
                <a:solidFill>
                  <a:schemeClr val="bg1"/>
                </a:solidFill>
              </a:rPr>
              <a:t>”Hvordan forholder vi os til geografisk </a:t>
            </a:r>
          </a:p>
          <a:p>
            <a:pPr marL="0" indent="0">
              <a:buNone/>
            </a:pPr>
            <a:r>
              <a:rPr lang="da-DK" i="1" dirty="0">
                <a:solidFill>
                  <a:schemeClr val="bg1"/>
                </a:solidFill>
              </a:rPr>
              <a:t>ulighed i sundhed?”</a:t>
            </a:r>
            <a:r>
              <a:rPr lang="da-DK" dirty="0">
                <a:solidFill>
                  <a:schemeClr val="bg1"/>
                </a:solidFill>
              </a:rPr>
              <a:t>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i="1" dirty="0">
                <a:solidFill>
                  <a:schemeClr val="bg1"/>
                </a:solidFill>
              </a:rPr>
              <a:t>”Og hvor er det, vi skal bevæge os hen </a:t>
            </a:r>
          </a:p>
          <a:p>
            <a:pPr marL="0" indent="0">
              <a:buNone/>
            </a:pPr>
            <a:r>
              <a:rPr lang="da-DK" i="1" dirty="0">
                <a:solidFill>
                  <a:schemeClr val="bg1"/>
                </a:solidFill>
              </a:rPr>
              <a:t>i de nære sundhedstilbud”? </a:t>
            </a:r>
          </a:p>
          <a:p>
            <a:endParaRPr lang="da-DK" dirty="0"/>
          </a:p>
        </p:txBody>
      </p:sp>
      <p:pic>
        <p:nvPicPr>
          <p:cNvPr id="5" name="Billede 4">
            <a:extLst>
              <a:ext uri="{FF2B5EF4-FFF2-40B4-BE49-F238E27FC236}">
                <a16:creationId xmlns:a16="http://schemas.microsoft.com/office/drawing/2014/main" id="{F4971EB8-3680-4B54-86DA-ABF79CA4C4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6664" y="1646899"/>
            <a:ext cx="5211898" cy="4854549"/>
          </a:xfrm>
          <a:prstGeom prst="rect">
            <a:avLst/>
          </a:prstGeom>
        </p:spPr>
      </p:pic>
    </p:spTree>
    <p:extLst>
      <p:ext uri="{BB962C8B-B14F-4D97-AF65-F5344CB8AC3E}">
        <p14:creationId xmlns:p14="http://schemas.microsoft.com/office/powerpoint/2010/main" val="88744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C52B5-D76B-4CFE-BEFD-D7C113C59ADE}"/>
              </a:ext>
            </a:extLst>
          </p:cNvPr>
          <p:cNvSpPr>
            <a:spLocks noGrp="1"/>
          </p:cNvSpPr>
          <p:nvPr>
            <p:ph type="title"/>
          </p:nvPr>
        </p:nvSpPr>
        <p:spPr/>
        <p:txBody>
          <a:bodyPr/>
          <a:lstStyle/>
          <a:p>
            <a:r>
              <a:rPr lang="da-DK" dirty="0">
                <a:solidFill>
                  <a:schemeClr val="bg1"/>
                </a:solidFill>
              </a:rPr>
              <a:t>Hvad har vi arbejdet med?</a:t>
            </a:r>
          </a:p>
        </p:txBody>
      </p:sp>
      <p:sp>
        <p:nvSpPr>
          <p:cNvPr id="3" name="Pladsholder til indhold 2">
            <a:extLst>
              <a:ext uri="{FF2B5EF4-FFF2-40B4-BE49-F238E27FC236}">
                <a16:creationId xmlns:a16="http://schemas.microsoft.com/office/drawing/2014/main" id="{0918ACB9-40CC-43D2-AFB1-7F1C521CFAD5}"/>
              </a:ext>
            </a:extLst>
          </p:cNvPr>
          <p:cNvSpPr>
            <a:spLocks noGrp="1"/>
          </p:cNvSpPr>
          <p:nvPr>
            <p:ph idx="1"/>
          </p:nvPr>
        </p:nvSpPr>
        <p:spPr/>
        <p:txBody>
          <a:bodyPr/>
          <a:lstStyle/>
          <a:p>
            <a:pPr marL="0" indent="0">
              <a:buNone/>
            </a:pPr>
            <a:r>
              <a:rPr lang="da-DK" dirty="0">
                <a:solidFill>
                  <a:schemeClr val="bg1"/>
                </a:solidFill>
              </a:rPr>
              <a:t>Vi har bevæget os ud af 2 spor: </a:t>
            </a:r>
          </a:p>
          <a:p>
            <a:pPr marL="0" indent="0">
              <a:buNone/>
            </a:pPr>
            <a:r>
              <a:rPr lang="da-DK" dirty="0">
                <a:solidFill>
                  <a:schemeClr val="bg1"/>
                </a:solidFill>
              </a:rPr>
              <a:t>				Et borgernært spor </a:t>
            </a:r>
          </a:p>
          <a:p>
            <a:pPr marL="561600" lvl="7" indent="0">
              <a:buNone/>
            </a:pPr>
            <a:r>
              <a:rPr lang="da-DK" dirty="0">
                <a:solidFill>
                  <a:schemeClr val="bg1"/>
                </a:solidFill>
              </a:rPr>
              <a:t>				Et fagprofessionelt spor </a:t>
            </a:r>
          </a:p>
        </p:txBody>
      </p:sp>
      <p:pic>
        <p:nvPicPr>
          <p:cNvPr id="5" name="Billede 4" descr="Et billede, der indeholder græs, udendørs, jord&#10;&#10;Automatisk genereret beskrivelse">
            <a:extLst>
              <a:ext uri="{FF2B5EF4-FFF2-40B4-BE49-F238E27FC236}">
                <a16:creationId xmlns:a16="http://schemas.microsoft.com/office/drawing/2014/main" id="{E4217801-2ACF-4DFA-B0BD-D82F25511E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326" y="3605196"/>
            <a:ext cx="10477500" cy="2857500"/>
          </a:xfrm>
          <a:prstGeom prst="rect">
            <a:avLst/>
          </a:prstGeom>
        </p:spPr>
      </p:pic>
    </p:spTree>
    <p:extLst>
      <p:ext uri="{BB962C8B-B14F-4D97-AF65-F5344CB8AC3E}">
        <p14:creationId xmlns:p14="http://schemas.microsoft.com/office/powerpoint/2010/main" val="220951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E90B5-2813-4BD4-B8EC-21427129C8A6}"/>
              </a:ext>
            </a:extLst>
          </p:cNvPr>
          <p:cNvSpPr>
            <a:spLocks noGrp="1"/>
          </p:cNvSpPr>
          <p:nvPr>
            <p:ph type="title"/>
          </p:nvPr>
        </p:nvSpPr>
        <p:spPr/>
        <p:txBody>
          <a:bodyPr vert="horz" lIns="0" tIns="0" rIns="0" bIns="0" rtlCol="0" anchor="b" anchorCtr="0">
            <a:normAutofit/>
          </a:bodyPr>
          <a:lstStyle/>
          <a:p>
            <a:r>
              <a:rPr lang="da-DK" b="1" kern="1200" cap="all" spc="200" baseline="0" dirty="0" err="1">
                <a:solidFill>
                  <a:schemeClr val="bg1"/>
                </a:solidFill>
                <a:latin typeface="+mj-lt"/>
                <a:ea typeface="+mj-ea"/>
                <a:cs typeface="+mj-cs"/>
              </a:rPr>
              <a:t>SamtaleTilbuddet</a:t>
            </a:r>
            <a:r>
              <a:rPr lang="da-DK" b="1" kern="1200" cap="all" spc="200" baseline="0" dirty="0">
                <a:solidFill>
                  <a:schemeClr val="bg1"/>
                </a:solidFill>
                <a:latin typeface="+mj-lt"/>
                <a:ea typeface="+mj-ea"/>
                <a:cs typeface="+mj-cs"/>
              </a:rPr>
              <a:t> blev fysisk rykket til Mors</a:t>
            </a:r>
          </a:p>
        </p:txBody>
      </p:sp>
      <p:pic>
        <p:nvPicPr>
          <p:cNvPr id="7" name="Pladsholder til indhold 6">
            <a:extLst>
              <a:ext uri="{FF2B5EF4-FFF2-40B4-BE49-F238E27FC236}">
                <a16:creationId xmlns:a16="http://schemas.microsoft.com/office/drawing/2014/main" id="{7F5C10BD-381F-4119-BA23-AC56A383018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42464" y="1677035"/>
            <a:ext cx="6549536" cy="4824413"/>
          </a:xfrm>
          <a:noFill/>
        </p:spPr>
      </p:pic>
      <p:sp>
        <p:nvSpPr>
          <p:cNvPr id="5" name="Tekstfelt 4">
            <a:extLst>
              <a:ext uri="{FF2B5EF4-FFF2-40B4-BE49-F238E27FC236}">
                <a16:creationId xmlns:a16="http://schemas.microsoft.com/office/drawing/2014/main" id="{9118C1A5-7F1F-412E-9225-76195F51F83B}"/>
              </a:ext>
            </a:extLst>
          </p:cNvPr>
          <p:cNvSpPr txBox="1"/>
          <p:nvPr/>
        </p:nvSpPr>
        <p:spPr>
          <a:xfrm>
            <a:off x="765175" y="1638696"/>
            <a:ext cx="5148264" cy="4823986"/>
          </a:xfrm>
          <a:prstGeom prst="rect">
            <a:avLst/>
          </a:prstGeom>
        </p:spPr>
        <p:txBody>
          <a:bodyPr vert="horz" lIns="0" tIns="0" rIns="0" bIns="0" rtlCol="0">
            <a:normAutofit/>
          </a:bodyPr>
          <a:lstStyle/>
          <a:p>
            <a:pPr indent="-187200">
              <a:lnSpc>
                <a:spcPct val="90000"/>
              </a:lnSpc>
              <a:spcBef>
                <a:spcPts val="1100"/>
              </a:spcBef>
              <a:buFont typeface="Arial" panose="020B0604020202020204" pitchFamily="34" charset="0"/>
              <a:buChar char="•"/>
            </a:pPr>
            <a:endParaRPr lang="da-DK" sz="1400" i="1" dirty="0">
              <a:effectLst/>
            </a:endParaRPr>
          </a:p>
          <a:p>
            <a:pPr indent="-187200">
              <a:lnSpc>
                <a:spcPct val="90000"/>
              </a:lnSpc>
              <a:spcBef>
                <a:spcPts val="1100"/>
              </a:spcBef>
              <a:buFont typeface="Arial" panose="020B0604020202020204" pitchFamily="34" charset="0"/>
              <a:buChar char="•"/>
            </a:pPr>
            <a:r>
              <a:rPr lang="da-DK" sz="1400" i="1" dirty="0">
                <a:solidFill>
                  <a:schemeClr val="bg1"/>
                </a:solidFill>
                <a:effectLst/>
              </a:rPr>
              <a:t>”Det har en afgørende betydning for vores familie. Vi var ikke kommet til familiesamtaler i Aalborg, både af praktiske og økonomiske grunde. De små drenge ville ikke kunne klare turen”.</a:t>
            </a:r>
          </a:p>
          <a:p>
            <a:pPr indent="-187200">
              <a:lnSpc>
                <a:spcPct val="90000"/>
              </a:lnSpc>
              <a:spcBef>
                <a:spcPts val="1100"/>
              </a:spcBef>
              <a:buFont typeface="Arial" panose="020B0604020202020204" pitchFamily="34" charset="0"/>
              <a:buChar char="•"/>
            </a:pPr>
            <a:endParaRPr lang="da-DK" sz="1400" i="1" dirty="0">
              <a:solidFill>
                <a:schemeClr val="bg1"/>
              </a:solidFill>
              <a:effectLst/>
            </a:endParaRPr>
          </a:p>
          <a:p>
            <a:pPr indent="-187200">
              <a:lnSpc>
                <a:spcPct val="90000"/>
              </a:lnSpc>
              <a:spcBef>
                <a:spcPts val="1100"/>
              </a:spcBef>
              <a:buFont typeface="Arial" panose="020B0604020202020204" pitchFamily="34" charset="0"/>
              <a:buChar char="•"/>
            </a:pPr>
            <a:r>
              <a:rPr lang="da-DK" sz="1400" i="1" dirty="0">
                <a:solidFill>
                  <a:schemeClr val="bg1"/>
                </a:solidFill>
                <a:effectLst/>
              </a:rPr>
              <a:t>”Det har været rigtig godt. Der blev sat ord på, så børnene også kunne forstå. Og noget jeg heller ikke selv forstod af min sygdom. Jeg havde selv svært ved at vide, hvad det betød”.</a:t>
            </a:r>
          </a:p>
          <a:p>
            <a:pPr indent="-187200">
              <a:lnSpc>
                <a:spcPct val="90000"/>
              </a:lnSpc>
              <a:spcBef>
                <a:spcPts val="1100"/>
              </a:spcBef>
              <a:buFont typeface="Arial" panose="020B0604020202020204" pitchFamily="34" charset="0"/>
              <a:buChar char="•"/>
            </a:pPr>
            <a:endParaRPr lang="da-DK" sz="1400" i="1" dirty="0">
              <a:solidFill>
                <a:schemeClr val="bg1"/>
              </a:solidFill>
              <a:effectLst/>
            </a:endParaRPr>
          </a:p>
          <a:p>
            <a:pPr indent="-187200">
              <a:lnSpc>
                <a:spcPct val="90000"/>
              </a:lnSpc>
              <a:spcBef>
                <a:spcPts val="1100"/>
              </a:spcBef>
              <a:buFont typeface="Arial" panose="020B0604020202020204" pitchFamily="34" charset="0"/>
              <a:buChar char="•"/>
            </a:pPr>
            <a:r>
              <a:rPr lang="da-DK" sz="1400" i="1" dirty="0">
                <a:solidFill>
                  <a:schemeClr val="bg1"/>
                </a:solidFill>
                <a:effectLst/>
              </a:rPr>
              <a:t>”Jeg synes, vi er kommet tættere (…) Det er som om, at jeg kan være mere ærlig omkring, hvordan jeg har det. Før i tiden prøvede jeg at gemme det, og det tror jeg, der gjorde børnene mere forvirret. For jeg brugte rigtig meget energi på at gemme de forskellige ting, som jeg er mærkelig med. Det behøver jeg ikke mere. Nu slapper jeg mere af. Det har været rigtig godt. Det skulle vi have haft for langt tid siden”. </a:t>
            </a:r>
          </a:p>
        </p:txBody>
      </p:sp>
    </p:spTree>
    <p:extLst>
      <p:ext uri="{BB962C8B-B14F-4D97-AF65-F5344CB8AC3E}">
        <p14:creationId xmlns:p14="http://schemas.microsoft.com/office/powerpoint/2010/main" val="331122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2EA1531-7146-44D3-8535-08EFE5401418}"/>
              </a:ext>
            </a:extLst>
          </p:cNvPr>
          <p:cNvSpPr>
            <a:spLocks noGrp="1"/>
          </p:cNvSpPr>
          <p:nvPr>
            <p:ph type="title"/>
          </p:nvPr>
        </p:nvSpPr>
        <p:spPr>
          <a:xfrm>
            <a:off x="760939" y="356552"/>
            <a:ext cx="10656887" cy="1578780"/>
          </a:xfrm>
        </p:spPr>
        <p:txBody>
          <a:bodyPr anchor="b">
            <a:normAutofit/>
          </a:bodyPr>
          <a:lstStyle/>
          <a:p>
            <a:r>
              <a:rPr lang="da-DK" dirty="0">
                <a:solidFill>
                  <a:schemeClr val="bg1"/>
                </a:solidFill>
              </a:rPr>
              <a:t>Er det geografien? Eller er det kendskabet? </a:t>
            </a:r>
            <a:br>
              <a:rPr lang="da-DK" dirty="0">
                <a:solidFill>
                  <a:schemeClr val="bg1"/>
                </a:solidFill>
              </a:rPr>
            </a:br>
            <a:r>
              <a:rPr lang="da-DK" dirty="0">
                <a:solidFill>
                  <a:schemeClr val="bg1"/>
                </a:solidFill>
              </a:rPr>
              <a:t>Det var hurtigt begge dele – og derfor gjorde vi både det ene og det andet. </a:t>
            </a:r>
          </a:p>
        </p:txBody>
      </p:sp>
      <p:pic>
        <p:nvPicPr>
          <p:cNvPr id="5" name="Billede 4" descr="Et billede, der indeholder træ, græs, person, udendørs&#10;&#10;Automatisk genereret beskrivelse">
            <a:extLst>
              <a:ext uri="{FF2B5EF4-FFF2-40B4-BE49-F238E27FC236}">
                <a16:creationId xmlns:a16="http://schemas.microsoft.com/office/drawing/2014/main" id="{017F40F9-ABD4-48DD-8436-00652F3D5A4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520"/>
          <a:stretch/>
        </p:blipFill>
        <p:spPr>
          <a:xfrm>
            <a:off x="1440531" y="2894120"/>
            <a:ext cx="8853178" cy="3607328"/>
          </a:xfrm>
          <a:prstGeom prst="rect">
            <a:avLst/>
          </a:prstGeom>
          <a:noFill/>
        </p:spPr>
      </p:pic>
    </p:spTree>
    <p:extLst>
      <p:ext uri="{BB962C8B-B14F-4D97-AF65-F5344CB8AC3E}">
        <p14:creationId xmlns:p14="http://schemas.microsoft.com/office/powerpoint/2010/main" val="293228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365E-3F84-42B0-85F1-08A8A0E8C01F}"/>
              </a:ext>
            </a:extLst>
          </p:cNvPr>
          <p:cNvSpPr>
            <a:spLocks noGrp="1"/>
          </p:cNvSpPr>
          <p:nvPr>
            <p:ph type="title"/>
          </p:nvPr>
        </p:nvSpPr>
        <p:spPr>
          <a:xfrm>
            <a:off x="676963" y="216593"/>
            <a:ext cx="10656887" cy="1001762"/>
          </a:xfrm>
        </p:spPr>
        <p:txBody>
          <a:bodyPr/>
          <a:lstStyle/>
          <a:p>
            <a:r>
              <a:rPr lang="da-DK" dirty="0"/>
              <a:t> </a:t>
            </a:r>
          </a:p>
        </p:txBody>
      </p:sp>
      <p:sp>
        <p:nvSpPr>
          <p:cNvPr id="4" name="Pladsholder til indhold 3">
            <a:extLst>
              <a:ext uri="{FF2B5EF4-FFF2-40B4-BE49-F238E27FC236}">
                <a16:creationId xmlns:a16="http://schemas.microsoft.com/office/drawing/2014/main" id="{D2B09107-2481-4CB2-B756-8AFA0B95E509}"/>
              </a:ext>
            </a:extLst>
          </p:cNvPr>
          <p:cNvSpPr>
            <a:spLocks noGrp="1"/>
          </p:cNvSpPr>
          <p:nvPr>
            <p:ph idx="1"/>
          </p:nvPr>
        </p:nvSpPr>
        <p:spPr/>
        <p:txBody>
          <a:bodyPr/>
          <a:lstStyle/>
          <a:p>
            <a:r>
              <a:rPr lang="da-DK" dirty="0">
                <a:solidFill>
                  <a:schemeClr val="bg1"/>
                </a:solidFill>
              </a:rPr>
              <a:t>Temadag om Center for Pårørendes tilbud til alle relevante fagprofessionelle i Morsø</a:t>
            </a:r>
          </a:p>
          <a:p>
            <a:r>
              <a:rPr lang="da-DK" dirty="0">
                <a:solidFill>
                  <a:schemeClr val="bg1"/>
                </a:solidFill>
              </a:rPr>
              <a:t>Skærpet samarbejde med </a:t>
            </a:r>
            <a:r>
              <a:rPr lang="da-DK" dirty="0" err="1">
                <a:solidFill>
                  <a:schemeClr val="bg1"/>
                </a:solidFill>
              </a:rPr>
              <a:t>Distriktpsykiatrien</a:t>
            </a:r>
            <a:r>
              <a:rPr lang="da-DK" dirty="0">
                <a:solidFill>
                  <a:schemeClr val="bg1"/>
                </a:solidFill>
              </a:rPr>
              <a:t> </a:t>
            </a:r>
            <a:r>
              <a:rPr lang="da-DK" dirty="0" err="1">
                <a:solidFill>
                  <a:schemeClr val="bg1"/>
                </a:solidFill>
              </a:rPr>
              <a:t>ifht</a:t>
            </a:r>
            <a:r>
              <a:rPr lang="da-DK" dirty="0">
                <a:solidFill>
                  <a:schemeClr val="bg1"/>
                </a:solidFill>
              </a:rPr>
              <a:t>. ”Spørg til Børn”.  </a:t>
            </a:r>
          </a:p>
          <a:p>
            <a:r>
              <a:rPr lang="da-DK" dirty="0">
                <a:solidFill>
                  <a:schemeClr val="bg1"/>
                </a:solidFill>
              </a:rPr>
              <a:t>Brug af kommunens </a:t>
            </a:r>
            <a:r>
              <a:rPr lang="da-DK" dirty="0" err="1">
                <a:solidFill>
                  <a:schemeClr val="bg1"/>
                </a:solidFill>
              </a:rPr>
              <a:t>facebook</a:t>
            </a:r>
            <a:r>
              <a:rPr lang="da-DK" dirty="0">
                <a:solidFill>
                  <a:schemeClr val="bg1"/>
                </a:solidFill>
              </a:rPr>
              <a:t>-side og andet PR.  </a:t>
            </a:r>
          </a:p>
          <a:p>
            <a:endParaRPr lang="da-DK" dirty="0">
              <a:solidFill>
                <a:schemeClr val="bg1"/>
              </a:solidFill>
            </a:endParaRPr>
          </a:p>
          <a:p>
            <a:endParaRPr lang="da-DK" dirty="0">
              <a:solidFill>
                <a:schemeClr val="bg1"/>
              </a:solidFill>
            </a:endParaRPr>
          </a:p>
          <a:p>
            <a:pPr marL="0" indent="0">
              <a:buNone/>
            </a:pPr>
            <a:endParaRPr lang="da-DK" dirty="0">
              <a:solidFill>
                <a:schemeClr val="bg1"/>
              </a:solidFill>
            </a:endParaRPr>
          </a:p>
        </p:txBody>
      </p:sp>
    </p:spTree>
    <p:extLst>
      <p:ext uri="{BB962C8B-B14F-4D97-AF65-F5344CB8AC3E}">
        <p14:creationId xmlns:p14="http://schemas.microsoft.com/office/powerpoint/2010/main" val="170638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821CD8-9BF3-462E-BF6A-6A3700C7C165}"/>
              </a:ext>
            </a:extLst>
          </p:cNvPr>
          <p:cNvSpPr>
            <a:spLocks noGrp="1"/>
          </p:cNvSpPr>
          <p:nvPr>
            <p:ph type="title"/>
          </p:nvPr>
        </p:nvSpPr>
        <p:spPr>
          <a:xfrm>
            <a:off x="760939" y="356551"/>
            <a:ext cx="10656887" cy="1809600"/>
          </a:xfrm>
        </p:spPr>
        <p:txBody>
          <a:bodyPr anchor="b">
            <a:normAutofit/>
          </a:bodyPr>
          <a:lstStyle/>
          <a:p>
            <a:br>
              <a:rPr lang="da-DK" dirty="0">
                <a:solidFill>
                  <a:schemeClr val="bg1"/>
                </a:solidFill>
              </a:rPr>
            </a:br>
            <a:r>
              <a:rPr lang="da-DK" dirty="0">
                <a:solidFill>
                  <a:schemeClr val="bg1"/>
                </a:solidFill>
              </a:rPr>
              <a:t>Herefter startede der en bevægelse mod mere digitalisering af tilbuddet med virtuelle forløb. </a:t>
            </a:r>
            <a:br>
              <a:rPr lang="da-DK" dirty="0">
                <a:solidFill>
                  <a:schemeClr val="bg1"/>
                </a:solidFill>
              </a:rPr>
            </a:br>
            <a:r>
              <a:rPr lang="da-DK" dirty="0">
                <a:solidFill>
                  <a:schemeClr val="bg1"/>
                </a:solidFill>
              </a:rPr>
              <a:t>Der er afprøvet model med både 1 samtale og alle 3 samtaler på videoskærm.  </a:t>
            </a:r>
          </a:p>
        </p:txBody>
      </p:sp>
      <p:pic>
        <p:nvPicPr>
          <p:cNvPr id="5" name="Billede 4" descr="Et billede, der indeholder indendørs, person, bærbar computer, computer&#10;&#10;Automatisk genereret beskrivelse">
            <a:extLst>
              <a:ext uri="{FF2B5EF4-FFF2-40B4-BE49-F238E27FC236}">
                <a16:creationId xmlns:a16="http://schemas.microsoft.com/office/drawing/2014/main" id="{E8319701-4E04-4042-B07A-3CDEBC2318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006" b="454"/>
          <a:stretch/>
        </p:blipFill>
        <p:spPr>
          <a:xfrm>
            <a:off x="1154097" y="2446875"/>
            <a:ext cx="9321808" cy="4220008"/>
          </a:xfrm>
          <a:prstGeom prst="rect">
            <a:avLst/>
          </a:prstGeom>
          <a:noFill/>
        </p:spPr>
      </p:pic>
    </p:spTree>
    <p:extLst>
      <p:ext uri="{BB962C8B-B14F-4D97-AF65-F5344CB8AC3E}">
        <p14:creationId xmlns:p14="http://schemas.microsoft.com/office/powerpoint/2010/main" val="161965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F3692-9B61-45A7-93E5-61E9D41DC4A8}"/>
              </a:ext>
            </a:extLst>
          </p:cNvPr>
          <p:cNvSpPr>
            <a:spLocks noGrp="1"/>
          </p:cNvSpPr>
          <p:nvPr>
            <p:ph type="title"/>
          </p:nvPr>
        </p:nvSpPr>
        <p:spPr/>
        <p:txBody>
          <a:bodyPr/>
          <a:lstStyle/>
          <a:p>
            <a:endParaRPr lang="da-DK" dirty="0"/>
          </a:p>
        </p:txBody>
      </p:sp>
      <p:sp>
        <p:nvSpPr>
          <p:cNvPr id="4" name="Titel 1">
            <a:extLst>
              <a:ext uri="{FF2B5EF4-FFF2-40B4-BE49-F238E27FC236}">
                <a16:creationId xmlns:a16="http://schemas.microsoft.com/office/drawing/2014/main" id="{DCCD327D-3E85-4C65-8E55-63CD4FE3FF01}"/>
              </a:ext>
            </a:extLst>
          </p:cNvPr>
          <p:cNvSpPr txBox="1">
            <a:spLocks/>
          </p:cNvSpPr>
          <p:nvPr/>
        </p:nvSpPr>
        <p:spPr>
          <a:xfrm>
            <a:off x="760939" y="356552"/>
            <a:ext cx="10656887" cy="1001762"/>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000" b="1" kern="1200" cap="all" spc="200" baseline="0">
                <a:solidFill>
                  <a:srgbClr val="FFFFFF"/>
                </a:solidFill>
                <a:latin typeface="+mj-lt"/>
                <a:ea typeface="+mj-ea"/>
                <a:cs typeface="+mj-cs"/>
              </a:defRPr>
            </a:lvl1pPr>
          </a:lstStyle>
          <a:p>
            <a:r>
              <a:rPr lang="da-DK" dirty="0">
                <a:solidFill>
                  <a:schemeClr val="bg1"/>
                </a:solidFill>
              </a:rPr>
              <a:t>Vigtig læring fra de 3 rul</a:t>
            </a:r>
          </a:p>
        </p:txBody>
      </p:sp>
      <p:sp>
        <p:nvSpPr>
          <p:cNvPr id="5" name="Pladsholder til indhold 2">
            <a:extLst>
              <a:ext uri="{FF2B5EF4-FFF2-40B4-BE49-F238E27FC236}">
                <a16:creationId xmlns:a16="http://schemas.microsoft.com/office/drawing/2014/main" id="{6651F881-64C3-421F-939B-7EFED30210C8}"/>
              </a:ext>
            </a:extLst>
          </p:cNvPr>
          <p:cNvSpPr txBox="1">
            <a:spLocks/>
          </p:cNvSpPr>
          <p:nvPr/>
        </p:nvSpPr>
        <p:spPr>
          <a:xfrm>
            <a:off x="765175" y="1638696"/>
            <a:ext cx="5148264" cy="4823986"/>
          </a:xfrm>
          <a:prstGeom prst="rect">
            <a:avLst/>
          </a:prstGeom>
        </p:spPr>
        <p:txBody>
          <a:bodyPr vert="horz" lIns="0" tIns="0" rIns="0" bIns="0" rtlCol="0">
            <a:norm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r>
              <a:rPr lang="da-DK" dirty="0">
                <a:solidFill>
                  <a:schemeClr val="bg1"/>
                </a:solidFill>
              </a:rPr>
              <a:t>Den håndholdte indsats er afgørende. Den kommer først til at leve, når der er fagprofessionelle, der tager de her mennesker i hånden. </a:t>
            </a:r>
          </a:p>
          <a:p>
            <a:pPr marL="0" indent="0">
              <a:buNone/>
            </a:pPr>
            <a:endParaRPr lang="da-DK" dirty="0">
              <a:solidFill>
                <a:schemeClr val="bg1"/>
              </a:solidFill>
            </a:endParaRPr>
          </a:p>
          <a:p>
            <a:r>
              <a:rPr lang="da-DK" dirty="0">
                <a:solidFill>
                  <a:schemeClr val="bg1"/>
                </a:solidFill>
              </a:rPr>
              <a:t>Der er grænser for, hvad der kan lade sig gøre på video, når man arbejder med sårbare familier.</a:t>
            </a:r>
          </a:p>
          <a:p>
            <a:pPr marL="0" indent="0">
              <a:buNone/>
            </a:pPr>
            <a:endParaRPr lang="da-DK" dirty="0">
              <a:solidFill>
                <a:schemeClr val="bg1"/>
              </a:solidFill>
            </a:endParaRPr>
          </a:p>
          <a:p>
            <a:r>
              <a:rPr lang="da-DK" dirty="0">
                <a:solidFill>
                  <a:schemeClr val="bg1"/>
                </a:solidFill>
              </a:rPr>
              <a:t>Der er en modsætning i det håndholdte </a:t>
            </a:r>
            <a:r>
              <a:rPr lang="da-DK" dirty="0" err="1">
                <a:solidFill>
                  <a:schemeClr val="bg1"/>
                </a:solidFill>
              </a:rPr>
              <a:t>ctr</a:t>
            </a:r>
            <a:r>
              <a:rPr lang="da-DK" dirty="0">
                <a:solidFill>
                  <a:schemeClr val="bg1"/>
                </a:solidFill>
              </a:rPr>
              <a:t>. de virtuelle forløb. </a:t>
            </a:r>
            <a:endParaRPr lang="da-DK" dirty="0"/>
          </a:p>
        </p:txBody>
      </p:sp>
      <p:pic>
        <p:nvPicPr>
          <p:cNvPr id="6" name="Billede 5">
            <a:extLst>
              <a:ext uri="{FF2B5EF4-FFF2-40B4-BE49-F238E27FC236}">
                <a16:creationId xmlns:a16="http://schemas.microsoft.com/office/drawing/2014/main" id="{AF98C800-5F5F-442F-B11D-AD6055CC6E6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85" r="-1" b="-1"/>
          <a:stretch/>
        </p:blipFill>
        <p:spPr>
          <a:xfrm>
            <a:off x="6269038" y="1638300"/>
            <a:ext cx="5148788" cy="4824396"/>
          </a:xfrm>
          <a:prstGeom prst="rect">
            <a:avLst/>
          </a:prstGeom>
          <a:noFill/>
        </p:spPr>
      </p:pic>
      <p:pic>
        <p:nvPicPr>
          <p:cNvPr id="12" name="Pladsholder til indhold 11" descr="Sticker figur familier med hænder">
            <a:extLst>
              <a:ext uri="{FF2B5EF4-FFF2-40B4-BE49-F238E27FC236}">
                <a16:creationId xmlns:a16="http://schemas.microsoft.com/office/drawing/2014/main" id="{BF02B8EA-1C88-4E95-BB79-C5CFA631AC1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198663" y="1638286"/>
            <a:ext cx="5228162" cy="4824396"/>
          </a:xfrm>
        </p:spPr>
      </p:pic>
    </p:spTree>
    <p:extLst>
      <p:ext uri="{BB962C8B-B14F-4D97-AF65-F5344CB8AC3E}">
        <p14:creationId xmlns:p14="http://schemas.microsoft.com/office/powerpoint/2010/main" val="746200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PowerPoint_Nye Veje" id="{9BD92AA2-F2BE-49A1-8596-E922719D39D4}" vid="{763A6C64-5940-4DC1-82D1-7E041ED7904B}"/>
    </a:ext>
  </a:extLst>
</a:theme>
</file>

<file path=ppt/theme/theme2.xml><?xml version="1.0" encoding="utf-8"?>
<a:theme xmlns:a="http://schemas.openxmlformats.org/drawingml/2006/main" name="1_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3328</TotalTime>
  <Words>895</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Benyttede skrifttyper</vt:lpstr>
      </vt:variant>
      <vt:variant>
        <vt:i4>2</vt:i4>
      </vt:variant>
      <vt:variant>
        <vt:lpstr>Tema</vt:lpstr>
      </vt:variant>
      <vt:variant>
        <vt:i4>2</vt:i4>
      </vt:variant>
      <vt:variant>
        <vt:lpstr>Slidetitler</vt:lpstr>
      </vt:variant>
      <vt:variant>
        <vt:i4>11</vt:i4>
      </vt:variant>
    </vt:vector>
  </HeadingPairs>
  <TitlesOfParts>
    <vt:vector size="15" baseType="lpstr">
      <vt:lpstr>Arial</vt:lpstr>
      <vt:lpstr>Calibri</vt:lpstr>
      <vt:lpstr>Blank</vt:lpstr>
      <vt:lpstr>1_Blank</vt:lpstr>
      <vt:lpstr>   Psykiatrisk pårørende tilbud  </vt:lpstr>
      <vt:lpstr>PowerPoint-præsentation</vt:lpstr>
      <vt:lpstr>Formål med projektrullet</vt:lpstr>
      <vt:lpstr>Hvad har vi arbejdet med?</vt:lpstr>
      <vt:lpstr>SamtaleTilbuddet blev fysisk rykket til Mors</vt:lpstr>
      <vt:lpstr>Er det geografien? Eller er det kendskabet?  Det var hurtigt begge dele – og derfor gjorde vi både det ene og det andet. </vt:lpstr>
      <vt:lpstr> </vt:lpstr>
      <vt:lpstr> Herefter startede der en bevægelse mod mere digitalisering af tilbuddet med virtuelle forløb.  Der er afprøvet model med både 1 samtale og alle 3 samtaler på videoskærm.  </vt:lpstr>
      <vt:lpstr>PowerPoint-præsentation</vt:lpstr>
      <vt:lpstr>PowerPoint-præsentation</vt:lpstr>
      <vt:lpstr>Hvad nu? </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Morten Simonsen  / Region Nordjylland</dc:creator>
  <cp:lastModifiedBy>Karin Bang Andersen</cp:lastModifiedBy>
  <cp:revision>262</cp:revision>
  <cp:lastPrinted>2019-12-16T09:43:28Z</cp:lastPrinted>
  <dcterms:created xsi:type="dcterms:W3CDTF">2018-08-21T09:20:51Z</dcterms:created>
  <dcterms:modified xsi:type="dcterms:W3CDTF">2021-06-07T06:05:48Z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Standard</vt:lpwstr>
  </property>
  <property fmtid="{D5CDD505-2E9C-101B-9397-08002B2CF9AE}" pid="8" name="SD_DocumentLanguage">
    <vt:lpwstr>da-DK</vt:lpwstr>
  </property>
  <property fmtid="{D5CDD505-2E9C-101B-9397-08002B2CF9AE}" pid="9" name="SD_UserprofileName">
    <vt:lpwstr>Standard</vt:lpwstr>
  </property>
  <property fmtid="{D5CDD505-2E9C-101B-9397-08002B2CF9AE}" pid="10" name="DocumentInfoFinished">
    <vt:lpwstr>True</vt:lpwstr>
  </property>
  <property fmtid="{D5CDD505-2E9C-101B-9397-08002B2CF9AE}" pid="12" name="_NewReviewCycle">
    <vt:lpwstr/>
  </property>
</Properties>
</file>