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3"/>
  </p:notesMasterIdLst>
  <p:sldIdLst>
    <p:sldId id="285" r:id="rId3"/>
    <p:sldId id="382" r:id="rId4"/>
    <p:sldId id="383" r:id="rId5"/>
    <p:sldId id="384" r:id="rId6"/>
    <p:sldId id="389" r:id="rId7"/>
    <p:sldId id="385" r:id="rId8"/>
    <p:sldId id="390" r:id="rId9"/>
    <p:sldId id="391" r:id="rId10"/>
    <p:sldId id="388" r:id="rId11"/>
    <p:sldId id="387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B96C"/>
    <a:srgbClr val="002C41"/>
    <a:srgbClr val="00A6BA"/>
    <a:srgbClr val="FFFFFF"/>
    <a:srgbClr val="B3B5A7"/>
    <a:srgbClr val="CDCFC4"/>
    <a:srgbClr val="000000"/>
    <a:srgbClr val="DD8694"/>
    <a:srgbClr val="006983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85270" autoAdjust="0"/>
  </p:normalViewPr>
  <p:slideViewPr>
    <p:cSldViewPr snapToGrid="0" showGuides="1">
      <p:cViewPr varScale="1">
        <p:scale>
          <a:sx n="72" d="100"/>
          <a:sy n="72" d="100"/>
        </p:scale>
        <p:origin x="104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På apopleksiafsnittet oplever vi flere, der bliver udskrevet direkte til eget hjem takket være nye behandlingsmetoder (</a:t>
            </a:r>
            <a:r>
              <a:rPr lang="da-DK" dirty="0" err="1"/>
              <a:t>trombolyse</a:t>
            </a:r>
            <a:r>
              <a:rPr lang="da-DK" dirty="0"/>
              <a:t> og </a:t>
            </a:r>
            <a:r>
              <a:rPr lang="da-DK" dirty="0" err="1"/>
              <a:t>trombektomi</a:t>
            </a:r>
            <a:r>
              <a:rPr lang="da-DK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 udskrives patienterne 1-3 døgn efter indlæggelsen med lette følger. Mange bliver afsluttet fra apopleksiafsnittet via vores udgående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apopleksiafsnit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Nogle får en GOP efterfølgende, men for langt de fleste skal de finde deres egen vej tilbage til hverdagslivet.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et sygeplejefagligt forskningsprojekt med fokus på, hvordan mennesker med lette følger efter apopleksi oplever overgangen til at komme hjem.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57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Kort sagt: de synes stadig at det havde en værdi at have fået dette forløb 2-3 måneder efter man havde været indlagt med stroke eller TCI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74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Problemer med mental træthed, lysfølsomhed, nedsat koncentration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Har nedsat viden om det at have haft apopleksi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Trods individuel information ved udskrivelse uforberedt på livet efter stroke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Studiet påviste et behov for mere viden og støtte til at finde tilbage til hverdagslivet og møde andre ligesindede. Vi søgte derfor Nye Veje om at indgå i dette med et projekt om borgernær opfølgning for mennesker med lette følger efter stroke og TCI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075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Arbejdsgruppe bestående af kommunale medarbejdere fra Morsø og Thisted kommuner, sundhedspersonale fra apopleksiafsnitte og regionsansatte med viden om opfølgningsforløb og kvalitetsforbedringer. God støtte fra Nye Veje.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542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Undervisere bestående af speciallæge og specialsygeplejerske fra Neurologisk Apopleksiafsnit. Alle øvrige undervisere fra Morsø og Thisted kommuner (5) Hjerneskadekoordinatorerne fra de to kommuner skiftes til at være tovholdere.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232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Jeg vil nu præsentere resultaterne efter de første tre forløb og jeg vil gerne starte med en af deltagernes oplevelse</a:t>
            </a:r>
          </a:p>
          <a:p>
            <a:r>
              <a:rPr lang="da-DK" dirty="0"/>
              <a:t>Præsentation af Heinrik:</a:t>
            </a:r>
          </a:p>
          <a:p>
            <a:r>
              <a:rPr lang="da-DK" dirty="0"/>
              <a:t>Indlagt på apopleksiafsnittet med flere blodpropper i hjernen. Havde nedsat kraft og føleforstyrrelser i sin venstre side.</a:t>
            </a:r>
          </a:p>
          <a:p>
            <a:r>
              <a:rPr lang="da-DK" dirty="0"/>
              <a:t>Kommer sig godt og bliver udskrevet fra apopleksiafsnittet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71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Større viden om stroke/TCI =&gt; bedre forståelse af det at have haft en stroke eller TCI.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Hjælp og vejledning til at finde tilbud, de havde behov for efterfølgende.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”Kurset har vist os vejen til, hvad der er mest hensigtsmæssigt – hvad er det gode liv”.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769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Erfaringsudveksling med hinanden gav mere end hvis man havde været alene hos en psykolog eller selv skulle indhente viden.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354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For pårørende gav det en større accept og erkendelse for, hvordan det er i tiden efter en blodprop.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Kurset styrkede erkendelse af de skjulte handicap og følgevirkninger. Og hvordan disse skulle håndteres.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Følte sig som en slags ”sundhedseksperter ” i forhold til arbejdsplads, venner og familie.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En borger oplever, at der er en berøringsangst i at tale om blodpropper, men at kurset hjælper til at bryde tabuet, fordi man har ord og viden til at beskrive indre tilstande, og hvad man kan og ikke kan i en tilbagevenden til arbejdet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773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Borgerne foreslår opfølgning efter 6-12 måneder. På 4. forløb afprøves at tilbyde støtte til at de selv står for at mødes, hvis behovet er der (adresseliste og viden om mulige kommunale lokaler)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236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"/>
          <a:stretch/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569200" y="2693096"/>
            <a:ext cx="4084320" cy="1614744"/>
          </a:xfrm>
        </p:spPr>
        <p:txBody>
          <a:bodyPr anchor="ctr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3" name="LogoPPT_bmkAr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33" y="5810400"/>
            <a:ext cx="2431867" cy="72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03" y="5810400"/>
            <a:ext cx="2214898" cy="10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7851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Pr>
        <a:solidFill>
          <a:srgbClr val="48B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7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002C4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002C41"/>
                </a:solidFill>
              </a:defRPr>
            </a:lvl1pPr>
            <a:lvl2pPr marL="187200" indent="-187200">
              <a:defRPr sz="2000">
                <a:solidFill>
                  <a:srgbClr val="002C41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624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7851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6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48B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/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ct val="135000"/>
              </a:lnSpc>
              <a:spcAft>
                <a:spcPts val="0"/>
              </a:spcAft>
            </a:pPr>
            <a:r>
              <a:rPr lang="da-DK" sz="2400">
                <a:solidFill>
                  <a:schemeClr val="bg1"/>
                </a:solidFill>
              </a:rPr>
              <a:t>Aalborg Universitetshospital</a:t>
            </a:r>
            <a:br>
              <a:rPr lang="da-DK" sz="2400">
                <a:solidFill>
                  <a:schemeClr val="bg1"/>
                </a:solidFill>
              </a:rPr>
            </a:br>
            <a:r>
              <a:rPr lang="da-DK" sz="2400">
                <a:solidFill>
                  <a:schemeClr val="bg1"/>
                </a:solidFill>
              </a:rPr>
              <a:t>Kvalitet og Sammenhæng</a:t>
            </a:r>
            <a:br>
              <a:rPr lang="da-DK" sz="2400">
                <a:solidFill>
                  <a:schemeClr val="bg1"/>
                </a:solidFill>
              </a:rPr>
            </a:br>
            <a:r>
              <a:rPr lang="da-DK" sz="2400">
                <a:solidFill>
                  <a:schemeClr val="bg1"/>
                </a:solidFill>
              </a:rPr>
              <a:t>vimp@rn.dk</a:t>
            </a:r>
            <a:br>
              <a:rPr lang="da-DK" sz="2400">
                <a:solidFill>
                  <a:schemeClr val="bg1"/>
                </a:solidFill>
              </a:rPr>
            </a:br>
            <a:r>
              <a:rPr lang="da-DK" sz="2400">
                <a:solidFill>
                  <a:schemeClr val="bg1"/>
                </a:solidFill>
              </a:rPr>
              <a:t>+4597650424</a:t>
            </a:r>
            <a:endParaRPr lang="da-DK" sz="2400" dirty="0">
              <a:solidFill>
                <a:schemeClr val="bg1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l"/>
            <a:endParaRPr lang="da-DK" sz="5000" b="1" cap="all" spc="500" baseline="0" dirty="0">
              <a:solidFill>
                <a:schemeClr val="bg1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endParaRPr lang="da-DK" sz="2400" dirty="0">
              <a:solidFill>
                <a:schemeClr val="bg1"/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imaryColor"/>
          <p:cNvSpPr/>
          <p:nvPr userDrawn="1"/>
        </p:nvSpPr>
        <p:spPr>
          <a:xfrm>
            <a:off x="0" y="-1"/>
            <a:ext cx="12192000" cy="6854825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1" name="SecondaryColor"/>
          <p:cNvSpPr/>
          <p:nvPr userDrawn="1"/>
        </p:nvSpPr>
        <p:spPr>
          <a:xfrm>
            <a:off x="0" y="5475600"/>
            <a:ext cx="12192002" cy="13824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6" name="Femte element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>
          <a:xfrm>
            <a:off x="3021340" y="45958"/>
            <a:ext cx="8883323" cy="5380808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5420181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5176" y="5822388"/>
            <a:ext cx="6408510" cy="665532"/>
          </a:xfrm>
        </p:spPr>
        <p:txBody>
          <a:bodyPr anchor="t" anchorCtr="0"/>
          <a:lstStyle>
            <a:lvl1pPr algn="l">
              <a:lnSpc>
                <a:spcPct val="110000"/>
              </a:lnSpc>
              <a:defRPr sz="2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760939" y="6489700"/>
            <a:ext cx="2820461" cy="365125"/>
          </a:xfrm>
        </p:spPr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4038600" y="6489700"/>
            <a:ext cx="4114800" cy="365125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(n) 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71522"/>
            <a:ext cx="615927" cy="615927"/>
          </a:xfrm>
          <a:prstGeom prst="rect">
            <a:avLst/>
          </a:prstGeom>
        </p:spPr>
      </p:pic>
      <p:sp>
        <p:nvSpPr>
          <p:cNvPr id="10" name="LogoPPT"/>
          <p:cNvSpPr/>
          <p:nvPr userDrawn="1"/>
        </p:nvSpPr>
        <p:spPr>
          <a:xfrm>
            <a:off x="9421200" y="5810400"/>
            <a:ext cx="24336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7" name="LogoPPT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978" y="5810400"/>
            <a:ext cx="34028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0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5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28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8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6" name="Billed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47" y="968429"/>
            <a:ext cx="4870271" cy="4955993"/>
          </a:xfrm>
          <a:prstGeom prst="rect">
            <a:avLst/>
          </a:prstGeom>
        </p:spPr>
      </p:pic>
      <p:pic>
        <p:nvPicPr>
          <p:cNvPr id="37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8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far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5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4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515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9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0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07-06-2021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srgbClr val="FFFFFF">
                    <a:tint val="75000"/>
                  </a:srgbClr>
                </a:solidFill>
              </a:rPr>
              <a:pPr/>
              <a:t>‹nr.›</a:t>
            </a:fld>
            <a:endParaRPr lang="da-DK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21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8" name="LogoN_bmkArt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1357200"/>
            <a:ext cx="3906000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5" name="(n)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7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 - bille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00400"/>
          </a:xfrm>
          <a:solidFill>
            <a:schemeClr val="bg1"/>
          </a:solidFill>
        </p:spPr>
        <p:txBody>
          <a:bodyPr lIns="3996000" tIns="0" rIns="0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39" y="1357312"/>
            <a:ext cx="10656362" cy="1910143"/>
          </a:xfrm>
        </p:spPr>
        <p:txBody>
          <a:bodyPr/>
          <a:lstStyle>
            <a:lvl1pPr>
              <a:defRPr sz="6600" spc="600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Pladsholder til indhold 2"/>
          <p:cNvSpPr>
            <a:spLocks noGrp="1"/>
          </p:cNvSpPr>
          <p:nvPr>
            <p:ph sz="quarter" idx="13"/>
          </p:nvPr>
        </p:nvSpPr>
        <p:spPr>
          <a:xfrm>
            <a:off x="765176" y="3560064"/>
            <a:ext cx="10652124" cy="273437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4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747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forside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42" y="1155799"/>
            <a:ext cx="5746539" cy="5394127"/>
          </a:xfrm>
          <a:prstGeom prst="rect">
            <a:avLst/>
          </a:prstGeom>
        </p:spPr>
      </p:pic>
      <p:sp>
        <p:nvSpPr>
          <p:cNvPr id="12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55606" y="1659452"/>
            <a:ext cx="7416000" cy="2168975"/>
          </a:xfrm>
        </p:spPr>
        <p:txBody>
          <a:bodyPr anchor="b"/>
          <a:lstStyle>
            <a:lvl1pPr>
              <a:defRPr sz="4500" spc="45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765174" y="3831570"/>
            <a:ext cx="7416000" cy="1202158"/>
          </a:xfrm>
        </p:spPr>
        <p:txBody>
          <a:bodyPr/>
          <a:lstStyle>
            <a:lvl1pPr marL="0" indent="0">
              <a:buNone/>
              <a:defRPr sz="2400" i="1" spc="2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3" y="75272"/>
            <a:ext cx="6991093" cy="4940118"/>
          </a:xfrm>
          <a:prstGeom prst="rect">
            <a:avLst/>
          </a:prstGeom>
        </p:spPr>
      </p:pic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345937"/>
            <a:ext cx="55080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5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6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" b="7163"/>
          <a:stretch/>
        </p:blipFill>
        <p:spPr>
          <a:xfrm>
            <a:off x="6880143" y="2199409"/>
            <a:ext cx="5305995" cy="4595091"/>
          </a:xfrm>
          <a:prstGeom prst="rect">
            <a:avLst/>
          </a:prstGeom>
        </p:spPr>
      </p:pic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759600" y="3344400"/>
            <a:ext cx="5508000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Text"/>
          <p:cNvSpPr>
            <a:spLocks noGrp="1"/>
          </p:cNvSpPr>
          <p:nvPr>
            <p:ph type="body" sz="quarter" idx="13" hasCustomPrompt="1"/>
          </p:nvPr>
        </p:nvSpPr>
        <p:spPr>
          <a:xfrm>
            <a:off x="1989826" y="4550252"/>
            <a:ext cx="9428000" cy="1912444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i="1" spc="200" baseline="0">
                <a:solidFill>
                  <a:srgbClr val="FFFFFF"/>
                </a:solidFill>
              </a:defRPr>
            </a:lvl1pPr>
            <a:lvl2pPr marL="187200" indent="-187200">
              <a:defRPr sz="2000">
                <a:solidFill>
                  <a:srgbClr val="FFFFFF"/>
                </a:solidFill>
              </a:defRPr>
            </a:lvl2pPr>
            <a:lvl3pPr marL="367200" indent="-180000">
              <a:defRPr sz="1800"/>
            </a:lvl3pPr>
            <a:lvl4pPr marL="540000" indent="-172800">
              <a:defRPr sz="1600"/>
            </a:lvl4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2" name="(n)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vid baggrund"/>
          <p:cNvSpPr/>
          <p:nvPr userDrawn="1"/>
        </p:nvSpPr>
        <p:spPr>
          <a:xfrm>
            <a:off x="0" y="0"/>
            <a:ext cx="12192000" cy="68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7" name="Pladsholder til dato 6" hidden="1"/>
          <p:cNvSpPr>
            <a:spLocks noGrp="1"/>
          </p:cNvSpPr>
          <p:nvPr>
            <p:ph type="dt" sz="half" idx="10"/>
          </p:nvPr>
        </p:nvSpPr>
        <p:spPr>
          <a:xfrm>
            <a:off x="838200" y="7118350"/>
            <a:ext cx="2743200" cy="365125"/>
          </a:xfrm>
        </p:spPr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 hidden="1"/>
          <p:cNvSpPr>
            <a:spLocks noGrp="1"/>
          </p:cNvSpPr>
          <p:nvPr>
            <p:ph type="ftr" sz="quarter" idx="11"/>
          </p:nvPr>
        </p:nvSpPr>
        <p:spPr>
          <a:xfrm>
            <a:off x="4038600" y="7118350"/>
            <a:ext cx="4114800" cy="365125"/>
          </a:xfrm>
        </p:spPr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 hidden="1"/>
          <p:cNvSpPr>
            <a:spLocks noGrp="1"/>
          </p:cNvSpPr>
          <p:nvPr>
            <p:ph type="sldNum" sz="quarter" idx="12"/>
          </p:nvPr>
        </p:nvSpPr>
        <p:spPr>
          <a:xfrm>
            <a:off x="8610600" y="7118350"/>
            <a:ext cx="2743200" cy="365125"/>
          </a:xfrm>
        </p:spPr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ladsholder til bille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0" name="(n)W"/>
          <p:cNvSpPr>
            <a:spLocks noGrp="1"/>
          </p:cNvSpPr>
          <p:nvPr>
            <p:ph type="body" sz="quarter" idx="15" hasCustomPrompt="1"/>
          </p:nvPr>
        </p:nvSpPr>
        <p:spPr>
          <a:xfrm>
            <a:off x="151200" y="150990"/>
            <a:ext cx="615600" cy="61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959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9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pic>
        <p:nvPicPr>
          <p:cNvPr id="39" name="Billed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96" y="-6435"/>
            <a:ext cx="5165535" cy="4355940"/>
          </a:xfrm>
          <a:prstGeom prst="rect">
            <a:avLst/>
          </a:prstGeom>
        </p:spPr>
      </p:pic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40" name="(n)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  <p:sp>
        <p:nvSpPr>
          <p:cNvPr id="26" name="USR_DirectPhone" hidden="1"/>
          <p:cNvSpPr/>
          <p:nvPr userDrawn="1"/>
        </p:nvSpPr>
        <p:spPr>
          <a:xfrm>
            <a:off x="757647" y="597908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sz="2400">
                <a:solidFill>
                  <a:srgbClr val="FFFFFF"/>
                </a:solidFill>
              </a:rPr>
              <a:t>+4597650424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27" name="USR_Email" hidden="1"/>
          <p:cNvSpPr/>
          <p:nvPr userDrawn="1"/>
        </p:nvSpPr>
        <p:spPr>
          <a:xfrm>
            <a:off x="765175" y="5487560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sz="2400">
                <a:solidFill>
                  <a:srgbClr val="FFFFFF"/>
                </a:solidFill>
              </a:rPr>
              <a:t>vimp@rn.dk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32" name="USR_Unit" hidden="1"/>
          <p:cNvSpPr/>
          <p:nvPr userDrawn="1"/>
        </p:nvSpPr>
        <p:spPr>
          <a:xfrm>
            <a:off x="765175" y="4996037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35" name="USR_Speciality" hidden="1"/>
          <p:cNvSpPr/>
          <p:nvPr userDrawn="1"/>
        </p:nvSpPr>
        <p:spPr>
          <a:xfrm>
            <a:off x="765175" y="4504514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36" name="USR_Department" hidden="1"/>
          <p:cNvSpPr/>
          <p:nvPr userDrawn="1"/>
        </p:nvSpPr>
        <p:spPr>
          <a:xfrm>
            <a:off x="765175" y="401299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sz="2400">
                <a:solidFill>
                  <a:srgbClr val="FFFFFF"/>
                </a:solidFill>
              </a:rPr>
              <a:t>Kvalitet og Sammenhæng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37" name="SD_OFF_Institute" hidden="1"/>
          <p:cNvSpPr/>
          <p:nvPr userDrawn="1"/>
        </p:nvSpPr>
        <p:spPr>
          <a:xfrm>
            <a:off x="765175" y="3521468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sz="2400">
                <a:solidFill>
                  <a:srgbClr val="FFFFFF"/>
                </a:solidFill>
              </a:rPr>
              <a:t>Aalborg Universitetshospital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25" name="SD_VAR_HEADER"/>
          <p:cNvSpPr/>
          <p:nvPr userDrawn="1">
            <p:custDataLst>
              <p:tags r:id="rId1"/>
            </p:custDataLst>
          </p:nvPr>
        </p:nvSpPr>
        <p:spPr>
          <a:xfrm>
            <a:off x="765175" y="3444467"/>
            <a:ext cx="10660180" cy="2773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ct val="135000"/>
              </a:lnSpc>
            </a:pPr>
            <a:r>
              <a:rPr lang="da-DK" sz="2400">
                <a:solidFill>
                  <a:srgbClr val="FFFFFF"/>
                </a:solidFill>
              </a:rPr>
              <a:t>Aalborg Universitetshospital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Kvalitet og Sammenhæng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vimp@rn.dk</a:t>
            </a:r>
            <a:br>
              <a:rPr lang="da-DK" sz="2400">
                <a:solidFill>
                  <a:srgbClr val="FFFFFF"/>
                </a:solidFill>
              </a:rPr>
            </a:br>
            <a:r>
              <a:rPr lang="da-DK" sz="2400">
                <a:solidFill>
                  <a:srgbClr val="FFFFFF"/>
                </a:solidFill>
              </a:rPr>
              <a:t>+4597650424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2" name="USR_name"/>
          <p:cNvSpPr/>
          <p:nvPr userDrawn="1"/>
        </p:nvSpPr>
        <p:spPr>
          <a:xfrm>
            <a:off x="765175" y="2660470"/>
            <a:ext cx="10660180" cy="751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r>
              <a:rPr lang="da-DK" sz="5000" b="1" cap="all" spc="500">
                <a:solidFill>
                  <a:srgbClr val="FFFFFF"/>
                </a:solidFill>
              </a:rPr>
              <a:t>Vibeke Møller Pedersen</a:t>
            </a:r>
            <a:endParaRPr lang="da-DK" sz="5000" b="1" cap="all" spc="500" dirty="0">
              <a:solidFill>
                <a:srgbClr val="FFFFFF"/>
              </a:solidFill>
            </a:endParaRPr>
          </a:p>
        </p:txBody>
      </p:sp>
      <p:sp>
        <p:nvSpPr>
          <p:cNvPr id="41" name="USR_Title"/>
          <p:cNvSpPr/>
          <p:nvPr userDrawn="1"/>
        </p:nvSpPr>
        <p:spPr>
          <a:xfrm>
            <a:off x="765175" y="2218761"/>
            <a:ext cx="10660180" cy="350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da-DK" sz="2400">
                <a:solidFill>
                  <a:srgbClr val="FFFFFF"/>
                </a:solidFill>
              </a:rPr>
              <a:t>Kvalitetskonsulent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9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ndhold - femte el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8152874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6984000" cy="4824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5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2 indhold -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8" name="Text"/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3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1/2 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vid baggrund"/>
          <p:cNvSpPr/>
          <p:nvPr userDrawn="1"/>
        </p:nvSpPr>
        <p:spPr>
          <a:xfrm>
            <a:off x="5981700" y="0"/>
            <a:ext cx="6210299" cy="680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rgbClr val="0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981700" y="0"/>
            <a:ext cx="6210299" cy="6800400"/>
          </a:xfrm>
          <a:noFill/>
        </p:spPr>
        <p:txBody>
          <a:bodyPr tIns="648000"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7851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5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- bomærk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002839"/>
              </a:solidFill>
            </a:endParaRPr>
          </a:p>
        </p:txBody>
      </p:sp>
      <p:sp>
        <p:nvSpPr>
          <p:cNvPr id="6" name="PrimaryColor"/>
          <p:cNvSpPr/>
          <p:nvPr userDrawn="1"/>
        </p:nvSpPr>
        <p:spPr>
          <a:xfrm>
            <a:off x="-1" y="0"/>
            <a:ext cx="60190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356552"/>
            <a:ext cx="5152499" cy="1001762"/>
          </a:xfrm>
        </p:spPr>
        <p:txBody>
          <a:bodyPr/>
          <a:lstStyle>
            <a:lvl1pPr>
              <a:defRPr>
                <a:solidFill>
                  <a:srgbClr val="002C4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6" name="Text"/>
          <p:cNvSpPr>
            <a:spLocks noGrp="1"/>
          </p:cNvSpPr>
          <p:nvPr>
            <p:ph type="body" sz="quarter" idx="14"/>
          </p:nvPr>
        </p:nvSpPr>
        <p:spPr>
          <a:xfrm>
            <a:off x="765174" y="1638300"/>
            <a:ext cx="4797425" cy="4824396"/>
          </a:xfrm>
        </p:spPr>
        <p:txBody>
          <a:bodyPr/>
          <a:lstStyle>
            <a:lvl1pPr>
              <a:defRPr>
                <a:solidFill>
                  <a:srgbClr val="002C41"/>
                </a:solidFill>
              </a:defRPr>
            </a:lvl1pPr>
            <a:lvl2pPr>
              <a:defRPr>
                <a:solidFill>
                  <a:srgbClr val="002C41"/>
                </a:solidFill>
              </a:defRPr>
            </a:lvl2pPr>
            <a:lvl3pPr>
              <a:defRPr>
                <a:solidFill>
                  <a:srgbClr val="002C41"/>
                </a:solidFill>
              </a:defRPr>
            </a:lvl3pPr>
            <a:lvl4pPr>
              <a:defRPr>
                <a:solidFill>
                  <a:srgbClr val="002C41"/>
                </a:solidFill>
              </a:defRPr>
            </a:lvl4pPr>
            <a:lvl5pPr>
              <a:defRPr>
                <a:solidFill>
                  <a:srgbClr val="002C4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2" name="Picture 5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389427"/>
            <a:ext cx="3827150" cy="3827150"/>
          </a:xfrm>
          <a:prstGeom prst="rect">
            <a:avLst/>
          </a:prstGeom>
        </p:spPr>
      </p:pic>
      <p:sp>
        <p:nvSpPr>
          <p:cNvPr id="15" name="LogoN"/>
          <p:cNvSpPr/>
          <p:nvPr userDrawn="1"/>
        </p:nvSpPr>
        <p:spPr>
          <a:xfrm>
            <a:off x="7236000" y="1357200"/>
            <a:ext cx="3906000" cy="390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58" y="1493362"/>
            <a:ext cx="2689684" cy="347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imaryColo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6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54687C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760939" y="1357200"/>
            <a:ext cx="10656362" cy="1911600"/>
          </a:xfrm>
        </p:spPr>
        <p:txBody>
          <a:bodyPr/>
          <a:lstStyle>
            <a:lvl1pPr>
              <a:defRPr sz="6600" spc="6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3" name="Text"/>
          <p:cNvSpPr>
            <a:spLocks noGrp="1"/>
          </p:cNvSpPr>
          <p:nvPr>
            <p:ph sz="quarter" idx="13"/>
          </p:nvPr>
        </p:nvSpPr>
        <p:spPr>
          <a:xfrm>
            <a:off x="765176" y="3560400"/>
            <a:ext cx="10652124" cy="2736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E0A626-36E7-4ACB-AE94-30B8AB1B2246}" type="datetimeFigureOut">
              <a:rPr lang="da-DK" smtClean="0"/>
              <a:pPr/>
              <a:t>07-06-2021</a:t>
            </a:fld>
            <a:endParaRPr lang="da-DK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91360" cy="9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2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/>
              <a:t>07-06-2021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0"/>
            <a:ext cx="1978511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64" r:id="rId5"/>
    <p:sldLayoutId id="2147483668" r:id="rId6"/>
    <p:sldLayoutId id="2147483658" r:id="rId7"/>
    <p:sldLayoutId id="2147483667" r:id="rId8"/>
    <p:sldLayoutId id="2147483657" r:id="rId9"/>
    <p:sldLayoutId id="2147483660" r:id="rId10"/>
    <p:sldLayoutId id="2147483651" r:id="rId11"/>
    <p:sldLayoutId id="2147483665" r:id="rId12"/>
    <p:sldLayoutId id="2147483661" r:id="rId13"/>
    <p:sldLayoutId id="2147483656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192">
          <p15:clr>
            <a:srgbClr val="F26B43"/>
          </p15:clr>
        </p15:guide>
        <p15:guide id="3" orient="horz" pos="224">
          <p15:clr>
            <a:srgbClr val="F26B43"/>
          </p15:clr>
        </p15:guide>
        <p15:guide id="4" orient="horz" pos="855">
          <p15:clr>
            <a:srgbClr val="F26B43"/>
          </p15:clr>
        </p15:guide>
        <p15:guide id="5" pos="482">
          <p15:clr>
            <a:srgbClr val="F26B43"/>
          </p15:clr>
        </p15:guide>
        <p15:guide id="6" pos="3725">
          <p15:clr>
            <a:srgbClr val="F26B43"/>
          </p15:clr>
        </p15:guide>
        <p15:guide id="7" orient="horz" pos="1032">
          <p15:clr>
            <a:srgbClr val="F26B43"/>
          </p15:clr>
        </p15:guide>
        <p15:guide id="8" orient="horz" pos="3965">
          <p15:clr>
            <a:srgbClr val="F26B43"/>
          </p15:clr>
        </p15:guide>
        <p15:guide id="9" pos="39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38696"/>
            <a:ext cx="10655999" cy="48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939" y="6462696"/>
            <a:ext cx="2820461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A626-36E7-4ACB-AE94-30B8AB1B224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07-06-2021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696"/>
            <a:ext cx="41148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696"/>
            <a:ext cx="2806700" cy="3514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7B1E-C366-494F-A587-962AD9AABC83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Institutlinje"/>
          <p:cNvSpPr/>
          <p:nvPr userDrawn="1"/>
        </p:nvSpPr>
        <p:spPr>
          <a:xfrm>
            <a:off x="0" y="6800400"/>
            <a:ext cx="12192000" cy="57600"/>
          </a:xfrm>
          <a:prstGeom prst="rect">
            <a:avLst/>
          </a:prstGeom>
          <a:solidFill>
            <a:srgbClr val="006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3" name="(n)B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9" y="150990"/>
            <a:ext cx="615927" cy="6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2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44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16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48800" indent="-187200" algn="l" defTabSz="914400" rtl="0" eaLnBrk="1" latinLnBrk="0" hangingPunct="1">
        <a:lnSpc>
          <a:spcPct val="10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92">
          <p15:clr>
            <a:srgbClr val="F26B43"/>
          </p15:clr>
        </p15:guide>
        <p15:guide id="2" orient="horz" pos="224">
          <p15:clr>
            <a:srgbClr val="F26B43"/>
          </p15:clr>
        </p15:guide>
        <p15:guide id="3" orient="horz" pos="855">
          <p15:clr>
            <a:srgbClr val="F26B43"/>
          </p15:clr>
        </p15:guide>
        <p15:guide id="4" pos="482">
          <p15:clr>
            <a:srgbClr val="F26B43"/>
          </p15:clr>
        </p15:guide>
        <p15:guide id="5" pos="3725">
          <p15:clr>
            <a:srgbClr val="F26B43"/>
          </p15:clr>
        </p15:guide>
        <p15:guide id="6" orient="horz" pos="1032">
          <p15:clr>
            <a:srgbClr val="F26B43"/>
          </p15:clr>
        </p15:guide>
        <p15:guide id="7" orient="horz" pos="3965">
          <p15:clr>
            <a:srgbClr val="F26B43"/>
          </p15:clr>
        </p15:guide>
        <p15:guide id="8" pos="39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919356" y="2254684"/>
            <a:ext cx="5272644" cy="2629352"/>
          </a:xfrm>
        </p:spPr>
        <p:txBody>
          <a:bodyPr/>
          <a:lstStyle/>
          <a:p>
            <a:r>
              <a:rPr lang="da-DK" sz="1800" dirty="0"/>
              <a:t>Borgernær opfølgning efter stroke eller </a:t>
            </a:r>
            <a:r>
              <a:rPr lang="da-DK" sz="1800" dirty="0" err="1"/>
              <a:t>tci</a:t>
            </a:r>
            <a:r>
              <a:rPr lang="da-DK" sz="1800" dirty="0"/>
              <a:t> ved</a:t>
            </a:r>
            <a:br>
              <a:rPr lang="da-DK" sz="1800" dirty="0"/>
            </a:br>
            <a:r>
              <a:rPr lang="da-DK" sz="1800" dirty="0" err="1"/>
              <a:t>lene</a:t>
            </a:r>
            <a:r>
              <a:rPr lang="da-DK" sz="1800" dirty="0"/>
              <a:t> </a:t>
            </a:r>
            <a:r>
              <a:rPr lang="da-DK" sz="1800" dirty="0" err="1"/>
              <a:t>kjærhauge</a:t>
            </a:r>
            <a:r>
              <a:rPr lang="da-DK" sz="1800" dirty="0"/>
              <a:t> </a:t>
            </a:r>
            <a:r>
              <a:rPr lang="da-DK" sz="1800" dirty="0" err="1"/>
              <a:t>christiansen</a:t>
            </a:r>
            <a:r>
              <a:rPr lang="da-DK" sz="1800" dirty="0"/>
              <a:t>, sygeplejerske med klinisk funktion – udvikling, undervisning. </a:t>
            </a:r>
            <a:br>
              <a:rPr lang="da-DK" sz="1800" dirty="0"/>
            </a:br>
            <a:r>
              <a:rPr lang="da-DK" sz="1800" dirty="0"/>
              <a:t>Neurologisk Apopleksiafsnit, Aalborg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63819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03264-1401-4ED1-9718-F4D8853A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Patienternes evaluering 8 måneder efter forløbet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5F2621-7123-4936-B9F3-F79A67BE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Flere havde oplevet frygt for at få en ny apopleksi</a:t>
            </a:r>
          </a:p>
          <a:p>
            <a:r>
              <a:rPr lang="da-DK" dirty="0"/>
              <a:t>Viden fra forløbet var medvirkende til at angsten kunne håndteres</a:t>
            </a:r>
          </a:p>
          <a:p>
            <a:r>
              <a:rPr lang="da-DK" dirty="0"/>
              <a:t>Fået kendskab via kurset til kommunernes tilbud, har vidst hvem de skulle kontakte ved behov.</a:t>
            </a:r>
          </a:p>
          <a:p>
            <a:r>
              <a:rPr lang="da-DK" dirty="0"/>
              <a:t>Vigtigt med sparring og kommunikation med andre i samme situation</a:t>
            </a:r>
          </a:p>
          <a:p>
            <a:r>
              <a:rPr lang="da-DK" dirty="0"/>
              <a:t>Vigtigt at pårørende tilbydes at være med</a:t>
            </a:r>
          </a:p>
          <a:p>
            <a:r>
              <a:rPr lang="da-DK" dirty="0"/>
              <a:t>“Alle i samme situation burde få denne mulighed, det burde være et fast tilbud i hele landet”. </a:t>
            </a:r>
          </a:p>
          <a:p>
            <a:endParaRPr lang="da-DK" dirty="0"/>
          </a:p>
        </p:txBody>
      </p:sp>
      <p:pic>
        <p:nvPicPr>
          <p:cNvPr id="6" name="Pladsholder til indhold 5" descr="Et billede, der indeholder sand&#10;&#10;Automatisk genereret beskrivelse">
            <a:extLst>
              <a:ext uri="{FF2B5EF4-FFF2-40B4-BE49-F238E27FC236}">
                <a16:creationId xmlns:a16="http://schemas.microsoft.com/office/drawing/2014/main" id="{37CDA460-C78F-4366-8C4F-4B6661D6E4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254" y="1638300"/>
            <a:ext cx="3209829" cy="4824413"/>
          </a:xfrm>
        </p:spPr>
      </p:pic>
    </p:spTree>
    <p:extLst>
      <p:ext uri="{BB962C8B-B14F-4D97-AF65-F5344CB8AC3E}">
        <p14:creationId xmlns:p14="http://schemas.microsoft.com/office/powerpoint/2010/main" val="151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8FE84-F2F6-421B-8E5C-86B54B37D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Mennesker med lette følger efter stroke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8306C6-A3CA-448E-8EB7-715B84C5E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>
            <a:normAutofit/>
          </a:bodyPr>
          <a:lstStyle/>
          <a:p>
            <a:r>
              <a:rPr lang="da-DK" dirty="0"/>
              <a:t>Erkendelsen sker først hjemme</a:t>
            </a:r>
          </a:p>
          <a:p>
            <a:r>
              <a:rPr lang="da-DK" dirty="0"/>
              <a:t>Sluppet let, men alligevel ramt</a:t>
            </a:r>
          </a:p>
          <a:p>
            <a:r>
              <a:rPr lang="da-DK" dirty="0"/>
              <a:t>Går for hurtigt i gang med arbejde</a:t>
            </a:r>
          </a:p>
          <a:p>
            <a:r>
              <a:rPr lang="da-DK" dirty="0"/>
              <a:t>Sociale aktiviteter reduceres</a:t>
            </a:r>
          </a:p>
          <a:p>
            <a:r>
              <a:rPr lang="da-DK" dirty="0"/>
              <a:t>Angst for ny apopleksi</a:t>
            </a:r>
          </a:p>
          <a:p>
            <a:r>
              <a:rPr lang="da-DK" dirty="0"/>
              <a:t>Har ubesvarede spørgsmål – er i tvivl</a:t>
            </a:r>
          </a:p>
          <a:p>
            <a:r>
              <a:rPr lang="da-DK" dirty="0"/>
              <a:t>Behov for at ”møde nogen som mig selv”</a:t>
            </a:r>
          </a:p>
          <a:p>
            <a:endParaRPr lang="da-DK" dirty="0"/>
          </a:p>
        </p:txBody>
      </p:sp>
      <p:pic>
        <p:nvPicPr>
          <p:cNvPr id="6" name="Pladsholder til indhold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5041EF9-8718-4690-A439-B512279962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9" y="1638300"/>
            <a:ext cx="4233405" cy="4824396"/>
          </a:xfrm>
          <a:noFill/>
        </p:spPr>
      </p:pic>
    </p:spTree>
    <p:extLst>
      <p:ext uri="{BB962C8B-B14F-4D97-AF65-F5344CB8AC3E}">
        <p14:creationId xmlns:p14="http://schemas.microsoft.com/office/powerpoint/2010/main" val="98967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AFA91-A801-4E2D-B73A-3E9DF3D5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Samarbejde på tværs af kommuner, region og sygehus</a:t>
            </a:r>
          </a:p>
        </p:txBody>
      </p:sp>
      <p:pic>
        <p:nvPicPr>
          <p:cNvPr id="14" name="Pladsholder til indhold 13" descr="Et billede, der indeholder LEGO, legetøj&#10;&#10;Automatisk genereret beskrivelse">
            <a:extLst>
              <a:ext uri="{FF2B5EF4-FFF2-40B4-BE49-F238E27FC236}">
                <a16:creationId xmlns:a16="http://schemas.microsoft.com/office/drawing/2014/main" id="{118890F4-7363-4ACD-8853-BA2A02A03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2119908"/>
            <a:ext cx="5148263" cy="3861197"/>
          </a:xfrm>
          <a:noFill/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4024F2-BAF8-4222-A953-809DBC44EC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038" y="1638300"/>
            <a:ext cx="5148788" cy="4824396"/>
          </a:xfrm>
        </p:spPr>
        <p:txBody>
          <a:bodyPr>
            <a:normAutofit/>
          </a:bodyPr>
          <a:lstStyle/>
          <a:p>
            <a:r>
              <a:rPr lang="da-DK" dirty="0"/>
              <a:t>Nye Veje = en platform for samarbejde</a:t>
            </a:r>
          </a:p>
          <a:p>
            <a:r>
              <a:rPr lang="da-DK" dirty="0"/>
              <a:t>Arbejdsgruppe på tværs</a:t>
            </a:r>
          </a:p>
          <a:p>
            <a:r>
              <a:rPr lang="da-DK" dirty="0"/>
              <a:t>Høj motivation</a:t>
            </a:r>
          </a:p>
          <a:p>
            <a:r>
              <a:rPr lang="da-DK" dirty="0"/>
              <a:t>”Det er mennesker, der ellers ikke får hjælp til at vende tilbage til hverdagslivet”</a:t>
            </a:r>
          </a:p>
          <a:p>
            <a:r>
              <a:rPr lang="da-DK" dirty="0"/>
              <a:t>Det gav mening</a:t>
            </a:r>
          </a:p>
          <a:p>
            <a:r>
              <a:rPr lang="da-DK" dirty="0"/>
              <a:t>Udviklede sammen en model for opfølgningsforløb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317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4A8A6-AB49-4694-A904-C8A742CD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 anchor="b">
            <a:normAutofit/>
          </a:bodyPr>
          <a:lstStyle/>
          <a:p>
            <a:r>
              <a:rPr lang="da-DK" dirty="0"/>
              <a:t>Forløbsmodel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CBED07-4EB9-46AD-A574-93531898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1638696"/>
            <a:ext cx="5148264" cy="4823986"/>
          </a:xfrm>
        </p:spPr>
        <p:txBody>
          <a:bodyPr>
            <a:normAutofit/>
          </a:bodyPr>
          <a:lstStyle/>
          <a:p>
            <a:r>
              <a:rPr lang="da-DK" dirty="0"/>
              <a:t>4 gange a to timers varighed</a:t>
            </a:r>
          </a:p>
          <a:p>
            <a:r>
              <a:rPr lang="da-DK" dirty="0"/>
              <a:t>Tid til at udveksle erfaringer</a:t>
            </a:r>
          </a:p>
          <a:p>
            <a:r>
              <a:rPr lang="da-DK" dirty="0"/>
              <a:t>Oplæg bestående af: </a:t>
            </a:r>
          </a:p>
          <a:p>
            <a:pPr lvl="1"/>
            <a:r>
              <a:rPr lang="da-DK" dirty="0"/>
              <a:t>viden om apopleksi</a:t>
            </a:r>
          </a:p>
          <a:p>
            <a:pPr lvl="1"/>
            <a:r>
              <a:rPr lang="da-DK" dirty="0"/>
              <a:t>forebyggelse </a:t>
            </a:r>
          </a:p>
          <a:p>
            <a:pPr lvl="1"/>
            <a:r>
              <a:rPr lang="da-DK" dirty="0"/>
              <a:t>skjulte handicap </a:t>
            </a:r>
          </a:p>
          <a:p>
            <a:pPr lvl="1"/>
            <a:r>
              <a:rPr lang="da-DK" dirty="0"/>
              <a:t>kost og kolesterol </a:t>
            </a:r>
          </a:p>
          <a:p>
            <a:pPr lvl="1"/>
            <a:r>
              <a:rPr lang="da-DK" dirty="0"/>
              <a:t>emotionelle og psykiske følger </a:t>
            </a:r>
          </a:p>
          <a:p>
            <a:pPr lvl="1"/>
            <a:r>
              <a:rPr lang="da-DK" dirty="0"/>
              <a:t>inspiration til motion </a:t>
            </a:r>
          </a:p>
          <a:p>
            <a:pPr lvl="1"/>
            <a:r>
              <a:rPr lang="da-DK" dirty="0"/>
              <a:t>tilbage til arbejdslivet/tilbage til hverdagslivet</a:t>
            </a:r>
          </a:p>
        </p:txBody>
      </p:sp>
      <p:pic>
        <p:nvPicPr>
          <p:cNvPr id="14" name="Pladsholder til indhold 13" descr="Et billede, der indeholder tekst, skilt, clipart&#10;&#10;Automatisk genereret beskrivelse">
            <a:extLst>
              <a:ext uri="{FF2B5EF4-FFF2-40B4-BE49-F238E27FC236}">
                <a16:creationId xmlns:a16="http://schemas.microsoft.com/office/drawing/2014/main" id="{7B03A2C0-0ADE-40BF-9226-923DA33898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74" y="1638300"/>
            <a:ext cx="3859516" cy="4824396"/>
          </a:xfrm>
          <a:noFill/>
        </p:spPr>
      </p:pic>
    </p:spTree>
    <p:extLst>
      <p:ext uri="{BB962C8B-B14F-4D97-AF65-F5344CB8AC3E}">
        <p14:creationId xmlns:p14="http://schemas.microsoft.com/office/powerpoint/2010/main" val="39703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81D6-75E5-4092-9C79-3882E8F9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mener borgerne om forløbet?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65E32B-36F8-49CF-B13C-BB83A5BC0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videooptagelse</a:t>
            </a:r>
          </a:p>
        </p:txBody>
      </p:sp>
    </p:spTree>
    <p:extLst>
      <p:ext uri="{BB962C8B-B14F-4D97-AF65-F5344CB8AC3E}">
        <p14:creationId xmlns:p14="http://schemas.microsoft.com/office/powerpoint/2010/main" val="314959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B030D-AC6E-4E3D-8300-39E327DC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 skaber handlemuligheder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9C9D85-EB93-4772-B265-922095A52C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4000" dirty="0"/>
              <a:t>”Jeg følte mig fortabt inden jeg kom på det her </a:t>
            </a:r>
            <a:r>
              <a:rPr lang="da-DK" sz="4000" dirty="0" err="1"/>
              <a:t>kursus…vi</a:t>
            </a:r>
            <a:r>
              <a:rPr lang="da-DK" sz="4000" dirty="0"/>
              <a:t> bliver sparket lidt til, i stedet for at sætte os hjem i en stol”</a:t>
            </a:r>
            <a:r>
              <a:rPr lang="da-DK" sz="4400" dirty="0"/>
              <a:t>.</a:t>
            </a:r>
          </a:p>
          <a:p>
            <a:endParaRPr lang="da-DK" dirty="0"/>
          </a:p>
        </p:txBody>
      </p:sp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D37F025F-471E-42F4-8ACE-BD99CCE19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7" y="1638300"/>
            <a:ext cx="3796259" cy="4824413"/>
          </a:xfrm>
        </p:spPr>
      </p:pic>
    </p:spTree>
    <p:extLst>
      <p:ext uri="{BB962C8B-B14F-4D97-AF65-F5344CB8AC3E}">
        <p14:creationId xmlns:p14="http://schemas.microsoft.com/office/powerpoint/2010/main" val="333943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D86C5-9F82-44AD-9AC5-413B47AB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39" y="356552"/>
            <a:ext cx="10656887" cy="1001762"/>
          </a:xfrm>
        </p:spPr>
        <p:txBody>
          <a:bodyPr/>
          <a:lstStyle/>
          <a:p>
            <a:r>
              <a:rPr lang="da-DK" dirty="0"/>
              <a:t>Kurset er bedre end en folder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9CFE00-3E30-4167-BD3C-C863FDD6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sz="2800" dirty="0"/>
              <a:t>Hjalp at høre ”det ikke bare er en selv. Så er det nok ikke helt unormalt”</a:t>
            </a:r>
          </a:p>
          <a:p>
            <a:pPr marL="0" indent="0">
              <a:buNone/>
            </a:pPr>
            <a:endParaRPr lang="da-DK" sz="2800" dirty="0"/>
          </a:p>
          <a:p>
            <a:r>
              <a:rPr lang="da-DK" sz="2800" dirty="0"/>
              <a:t>”Bare det at blive bekræftet i, hvad der er normalt og unormalt - det hjælper mig til ikke at føle utryghed og frustration over fx min træthed” </a:t>
            </a:r>
          </a:p>
        </p:txBody>
      </p:sp>
      <p:pic>
        <p:nvPicPr>
          <p:cNvPr id="6" name="Pladsholder til indhold 5" descr="Et billede, der indeholder LEGO, legetøj&#10;&#10;Automatisk genereret beskrivelse">
            <a:extLst>
              <a:ext uri="{FF2B5EF4-FFF2-40B4-BE49-F238E27FC236}">
                <a16:creationId xmlns:a16="http://schemas.microsoft.com/office/drawing/2014/main" id="{C7186570-F09C-425E-9721-2589FFB3E7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8" y="2119908"/>
            <a:ext cx="5148262" cy="3861196"/>
          </a:xfrm>
        </p:spPr>
      </p:pic>
    </p:spTree>
    <p:extLst>
      <p:ext uri="{BB962C8B-B14F-4D97-AF65-F5344CB8AC3E}">
        <p14:creationId xmlns:p14="http://schemas.microsoft.com/office/powerpoint/2010/main" val="65698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8AD2A-65F9-40C2-8322-4FBB2B1B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Kan bedre håndtere det at vende tilbage til arbejdslivet/hverdagen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4D98137-E470-43FD-B862-C91C665C2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52" y="1638300"/>
            <a:ext cx="3618309" cy="4824413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0CA186-C34B-45E6-BCB1-D43B37163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a-DK" sz="4400" dirty="0"/>
          </a:p>
          <a:p>
            <a:pPr marL="0" indent="0">
              <a:buNone/>
            </a:pPr>
            <a:r>
              <a:rPr lang="da-DK" sz="4400" dirty="0"/>
              <a:t>”Nu ved man hvorfor hun er træt”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15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8BC5FB-9427-4BDA-86C2-553C8C77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Ændringer i forløbet efter evalueringer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2AA037-A7C9-45EC-9D3E-02B4F565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Skriftligt materiale udleveres ved hver undervisningssession</a:t>
            </a:r>
          </a:p>
          <a:p>
            <a:r>
              <a:rPr lang="da-DK" dirty="0"/>
              <a:t>Psykolog er koblet på forløbet efter 2. forløb</a:t>
            </a:r>
          </a:p>
          <a:p>
            <a:r>
              <a:rPr lang="da-DK" dirty="0"/>
              <a:t>Stemning for at mødes igen?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ladsholder til indhold 5" descr="Et billede, der indeholder træ, plante, skov&#10;&#10;Automatisk genereret beskrivelse">
            <a:extLst>
              <a:ext uri="{FF2B5EF4-FFF2-40B4-BE49-F238E27FC236}">
                <a16:creationId xmlns:a16="http://schemas.microsoft.com/office/drawing/2014/main" id="{9969D8FC-052E-4257-AACA-F833390A95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38" y="2334419"/>
            <a:ext cx="5148262" cy="3432174"/>
          </a:xfrm>
        </p:spPr>
      </p:pic>
    </p:spTree>
    <p:extLst>
      <p:ext uri="{BB962C8B-B14F-4D97-AF65-F5344CB8AC3E}">
        <p14:creationId xmlns:p14="http://schemas.microsoft.com/office/powerpoint/2010/main" val="3842100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ENT" val="&lt;content&gt;&#10;  &lt;element&gt;&#10;    &lt;prefix&gt;&lt;/prefix&gt;&#10;    &lt;value&gt;%SD_OFF_Institute%&lt;/value&gt;&#10;    &lt;postfix&gt;&lt;/postfix&gt;&#10;  &lt;/element&gt;&#10;  &lt;element&gt;&#10;    &lt;prefix&gt;&amp;#11;&lt;/prefix&gt;&#10;    &lt;value&gt;%USR_Department%&lt;/value&gt;&#10;    &lt;postfix&gt;&lt;/postfix&gt;&#10;  &lt;/element&gt;&#10;  &lt;element&gt;&#10;    &lt;prefix&gt;&amp;#11;&lt;/prefix&gt;&#10;    &lt;value&gt;%USR_Speciality%&lt;/value&gt;&#10;    &lt;postfix&gt;&lt;/postfix&gt;&#10;  &lt;/element&gt;&#10;  &lt;element&gt;&#10;    &lt;prefix&gt;&amp;#11;&lt;/prefix&gt;&#10;    &lt;value&gt;%USR_Unit%&lt;/value&gt;&#10;    &lt;postfix&gt;&lt;/postfix&gt;&#10;  &lt;/element&gt;&#10;  &lt;element&gt;&#10;    &lt;prefix&gt;&amp;#11;&lt;/prefix&gt;&#10;    &lt;value&gt;%USR_Email%&lt;/value&gt;&#10;    &lt;postfix&gt;&lt;/postfix&gt;&#10;  &lt;/element&gt;&#10;    &lt;element&gt;&#10;    &lt;prefix&gt;&amp;#11;&lt;/prefix&gt;&#10;    &lt;value&gt;%USR_DirectPhone%&lt;/value&gt;&#10;    &lt;postfix&gt;&lt;/postfix&gt;&#10;  &lt;/element&gt;&#10;&#10;&lt;/content&gt;"/>
</p:tagLst>
</file>

<file path=ppt/theme/theme1.xml><?xml version="1.0" encoding="utf-8"?>
<a:theme xmlns:a="http://schemas.openxmlformats.org/drawingml/2006/main" name="Blank">
  <a:themeElements>
    <a:clrScheme name="RegionNordjylland_Rød">
      <a:dk1>
        <a:sysClr val="windowText" lastClr="000000"/>
      </a:dk1>
      <a:lt1>
        <a:srgbClr val="FFFFFF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Nye Veje" id="{9BD92AA2-F2BE-49A1-8596-E922719D39D4}" vid="{763A6C64-5940-4DC1-82D1-7E041ED7904B}"/>
    </a:ext>
  </a:extLst>
</a:theme>
</file>

<file path=ppt/theme/theme2.xml><?xml version="1.0" encoding="utf-8"?>
<a:theme xmlns:a="http://schemas.openxmlformats.org/drawingml/2006/main" name="1_Blank">
  <a:themeElements>
    <a:clrScheme name="Sundhed_Blå">
      <a:dk1>
        <a:sysClr val="windowText" lastClr="000000"/>
      </a:dk1>
      <a:lt1>
        <a:srgbClr val="FFFFFF"/>
      </a:lt1>
      <a:dk2>
        <a:srgbClr val="003145"/>
      </a:dk2>
      <a:lt2>
        <a:srgbClr val="ADC2C7"/>
      </a:lt2>
      <a:accent1>
        <a:srgbClr val="006983"/>
      </a:accent1>
      <a:accent2>
        <a:srgbClr val="1BD1FF"/>
      </a:accent2>
      <a:accent3>
        <a:srgbClr val="004150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B6E132A5-DA0B-4316-9FD5-999C043CDA5E}" vid="{FA44E69A-D792-473E-ABF5-BEEEDBAC2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880</Words>
  <Application>Microsoft Office PowerPoint</Application>
  <PresentationFormat>Widescreen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Blank</vt:lpstr>
      <vt:lpstr>1_Blank</vt:lpstr>
      <vt:lpstr>Borgernær opfølgning efter stroke eller tci ved lene kjærhauge christiansen, sygeplejerske med klinisk funktion – udvikling, undervisning.  Neurologisk Apopleksiafsnit, Aalborg Universitetshospital</vt:lpstr>
      <vt:lpstr>Mennesker med lette følger efter stroke</vt:lpstr>
      <vt:lpstr>Samarbejde på tværs af kommuner, region og sygehus</vt:lpstr>
      <vt:lpstr>Forløbsmodel</vt:lpstr>
      <vt:lpstr>Hvad mener borgerne om forløbet?</vt:lpstr>
      <vt:lpstr>Viden skaber handlemuligheder</vt:lpstr>
      <vt:lpstr>Kurset er bedre end en folder</vt:lpstr>
      <vt:lpstr>Kan bedre håndtere det at vende tilbage til arbejdslivet/hverdagen</vt:lpstr>
      <vt:lpstr>Ændringer i forløbet efter evalueringer</vt:lpstr>
      <vt:lpstr>Patienternes evaluering 8 måneder efter forløbet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Borgernær opfølgning efter stroke eller tci ved lene kjærhauge christiansen, sygeplejerske med klinisk funktion – udvikling, undervisning.  Neurologisk Apopleksiafsnit, Aalborg Universitetshospital</dc:title>
  <dc:creator>Lene Kjærhauge Christiansen</dc:creator>
  <cp:lastModifiedBy>Karin Bang Andersen</cp:lastModifiedBy>
  <cp:revision>17</cp:revision>
  <dcterms:created xsi:type="dcterms:W3CDTF">2021-05-31T06:41:20Z</dcterms:created>
  <dcterms:modified xsi:type="dcterms:W3CDTF">2021-06-07T06:10:18Z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