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9" r:id="rId3"/>
    <p:sldId id="310" r:id="rId4"/>
    <p:sldId id="312" r:id="rId5"/>
    <p:sldId id="315" r:id="rId6"/>
    <p:sldId id="316" r:id="rId7"/>
    <p:sldId id="321" r:id="rId8"/>
    <p:sldId id="303" r:id="rId9"/>
    <p:sldId id="284" r:id="rId10"/>
    <p:sldId id="286" r:id="rId11"/>
    <p:sldId id="305" r:id="rId12"/>
    <p:sldId id="306" r:id="rId13"/>
    <p:sldId id="307" r:id="rId14"/>
    <p:sldId id="317" r:id="rId15"/>
    <p:sldId id="314" r:id="rId16"/>
    <p:sldId id="287" r:id="rId17"/>
    <p:sldId id="320" r:id="rId18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556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6" autoAdjust="0"/>
    <p:restoredTop sz="94629" autoAdjust="0"/>
  </p:normalViewPr>
  <p:slideViewPr>
    <p:cSldViewPr>
      <p:cViewPr varScale="1">
        <p:scale>
          <a:sx n="80" d="100"/>
          <a:sy n="80" d="100"/>
        </p:scale>
        <p:origin x="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4022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547DE-A512-433E-9FE0-50D3F54A9B8F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29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C81F3-AB91-4DE6-826C-44EBA839963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74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116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0938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29452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4376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02600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95958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04542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692377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987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4434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3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92903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7605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4092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6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2537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7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40805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Interviewp</a:t>
            </a:r>
            <a:r>
              <a:rPr lang="da-DK" dirty="0"/>
              <a:t> ift. udviklingsarbejdet i praksis har set på indsatsniveau via interviews med projektledere for</a:t>
            </a:r>
            <a:r>
              <a:rPr lang="da-DK" baseline="0" dirty="0"/>
              <a:t> indsatserne, samt interviews på taktisk og strategisk niveau – dvs. i programgruppen og styregruppen for Nye Veje. VIGTIG begrænsning er, at der med undtagelse af de ansatte læger og </a:t>
            </a:r>
            <a:r>
              <a:rPr lang="da-DK" baseline="0" dirty="0" err="1"/>
              <a:t>spl</a:t>
            </a:r>
            <a:r>
              <a:rPr lang="da-DK" baseline="0" dirty="0"/>
              <a:t> i regionsklinikken ikke indgår klinisk frontpersonale.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8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026416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94275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Titeldi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72" y="4869160"/>
            <a:ext cx="9173840" cy="720080"/>
          </a:xfrm>
        </p:spPr>
        <p:txBody>
          <a:bodyPr lIns="0" tIns="0" rIns="0" bIns="0"/>
          <a:lstStyle>
            <a:lvl1pPr algn="ctr">
              <a:defRPr sz="2800" spc="4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 dirty="0"/>
              <a:t>Navn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5983560"/>
            <a:ext cx="9144000" cy="685800"/>
          </a:xfr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altLang="da-DK" noProof="0" dirty="0"/>
              <a:t>Dato og sted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-1524000" y="1143000"/>
            <a:ext cx="137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Der kan frit vælges farver fra VIVE farvepaletter 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Bemærk, at farverne virker mere neddæmpede, når de projiceres op, end de gør på pc-skærmen.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844675"/>
            <a:ext cx="9144000" cy="1584325"/>
          </a:xfrm>
        </p:spPr>
        <p:txBody>
          <a:bodyPr/>
          <a:lstStyle>
            <a:lvl1pPr marL="0" indent="0" algn="ctr">
              <a:buNone/>
              <a:defRPr sz="3200" spc="8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dirty="0"/>
              <a:t>Titel på arrangement</a:t>
            </a:r>
          </a:p>
        </p:txBody>
      </p:sp>
      <p:pic>
        <p:nvPicPr>
          <p:cNvPr id="8" name="Billed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1440159" cy="399173"/>
          </a:xfrm>
          <a:prstGeom prst="rect">
            <a:avLst/>
          </a:prstGeom>
        </p:spPr>
      </p:pic>
      <p:pic>
        <p:nvPicPr>
          <p:cNvPr id="11" name="Billed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8175" cy="22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8145016" y="6477000"/>
            <a:ext cx="891480" cy="228600"/>
          </a:xfrm>
        </p:spPr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07504" y="1916831"/>
            <a:ext cx="8928992" cy="439248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840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07504" y="1916832"/>
            <a:ext cx="8928992" cy="43924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3924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45016" y="6477000"/>
            <a:ext cx="89148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63B55AB7-9883-4FE2-B2D5-137B9AECF5F9}" type="slidenum">
              <a:rPr lang="da-DK" altLang="da-DK"/>
              <a:pPr algn="r"/>
              <a:t>‹nr.›</a:t>
            </a:fld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8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8A5E56D5-7AE4-4928-90A8-FDDFC8E31D1A}" type="slidenum">
              <a:rPr lang="da-DK" altLang="da-DK"/>
              <a:pPr algn="r"/>
              <a:t>‹nr.›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2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pic>
        <p:nvPicPr>
          <p:cNvPr id="5" name="Billede 4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1440159" cy="399173"/>
          </a:xfrm>
          <a:prstGeom prst="rect">
            <a:avLst/>
          </a:prstGeom>
        </p:spPr>
      </p:pic>
      <p:pic>
        <p:nvPicPr>
          <p:cNvPr id="8" name="Billed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817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baggrund, hvid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0" y="1916831"/>
            <a:ext cx="9144000" cy="45281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02004" y="1916832"/>
            <a:ext cx="8548309" cy="3963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44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107504" y="1844824"/>
            <a:ext cx="8928991" cy="44644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22096" y="6477000"/>
            <a:ext cx="91440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5464207C-9766-47A5-950A-8FD9258E0A8E}" type="slidenum">
              <a:rPr lang="da-DK" altLang="da-DK"/>
              <a:pPr algn="r"/>
              <a:t>‹nr.›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6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5" name="Pladsholder til tabel 4"/>
          <p:cNvSpPr>
            <a:spLocks noGrp="1"/>
          </p:cNvSpPr>
          <p:nvPr>
            <p:ph type="tbl" sz="quarter" idx="11"/>
          </p:nvPr>
        </p:nvSpPr>
        <p:spPr>
          <a:xfrm>
            <a:off x="107504" y="1700212"/>
            <a:ext cx="8928992" cy="460910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a-DK"/>
              <a:t>Klik på ikonet for at tilføje en tabel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40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960" y="764704"/>
            <a:ext cx="9145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I MASTER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04" y="1988840"/>
            <a:ext cx="89289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i master</a:t>
            </a:r>
          </a:p>
          <a:p>
            <a:pPr lvl="1"/>
            <a:r>
              <a:rPr lang="da-DK" altLang="da-DK" dirty="0"/>
              <a:t>Andet niveau</a:t>
            </a:r>
          </a:p>
          <a:p>
            <a:pPr lvl="2"/>
            <a:r>
              <a:rPr lang="da-DK" altLang="da-DK" dirty="0"/>
              <a:t>Tredje niveau</a:t>
            </a:r>
          </a:p>
          <a:p>
            <a:pPr lvl="3"/>
            <a:r>
              <a:rPr lang="da-DK" altLang="da-DK" dirty="0"/>
              <a:t>Fjerde niveau</a:t>
            </a:r>
          </a:p>
          <a:p>
            <a:pPr lvl="4"/>
            <a:r>
              <a:rPr lang="da-DK" altLang="da-DK" dirty="0"/>
              <a:t>Femte niveau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16" y="6477000"/>
            <a:ext cx="89148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19AF9-0D16-4EB8-9DB4-759EB1ED82E7}" type="slidenum">
              <a:rPr lang="da-DK" altLang="da-DK" sz="800" smtClean="0"/>
              <a:t>‹nr.›</a:t>
            </a:fld>
            <a:endParaRPr lang="da-DK" altLang="da-DK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468544" y="5823520"/>
            <a:ext cx="1512168" cy="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a-DK" altLang="da-D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have vist fx ‘side 9 af 20’, så skal du,</a:t>
            </a:r>
            <a:r>
              <a:rPr lang="da-DK" altLang="da-DK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er færdig med præsentationen, tilføje ‘af 20’ manuelt. Selve sidenummeret kommer på automatisk.</a:t>
            </a:r>
            <a:endParaRPr lang="en-US" altLang="da-DK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lede 7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6633"/>
            <a:ext cx="1440159" cy="399173"/>
          </a:xfrm>
          <a:prstGeom prst="rect">
            <a:avLst/>
          </a:prstGeom>
        </p:spPr>
      </p:pic>
      <p:pic>
        <p:nvPicPr>
          <p:cNvPr id="9" name="Billede 8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2"/>
            <a:ext cx="1908175" cy="228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52" r:id="rId4"/>
    <p:sldLayoutId id="2147483656" r:id="rId5"/>
    <p:sldLayoutId id="2147483663" r:id="rId6"/>
    <p:sldLayoutId id="2147483667" r:id="rId7"/>
    <p:sldLayoutId id="2147483662" r:id="rId8"/>
    <p:sldLayoutId id="2147483664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a-DK" altLang="da-DK" sz="2800" dirty="0" smtClean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7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22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0414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▪"/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605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 sz="18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796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796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368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940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651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3400" dirty="0"/>
              <a:t>Midtvejsevaluering af </a:t>
            </a:r>
            <a:r>
              <a:rPr lang="da-DK" sz="3400" i="1" dirty="0"/>
              <a:t>Nye Veje</a:t>
            </a:r>
            <a:r>
              <a:rPr lang="da-DK" sz="3400" dirty="0"/>
              <a:t> </a:t>
            </a:r>
          </a:p>
          <a:p>
            <a:r>
              <a:rPr lang="da-DK" sz="2000" dirty="0"/>
              <a:t>- Et 6 årigt tværsektorielt udviklingsprogram i Region Nord/Morsø Kommune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8080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571789"/>
            <a:ext cx="8928000" cy="864096"/>
          </a:xfrm>
        </p:spPr>
        <p:txBody>
          <a:bodyPr/>
          <a:lstStyle/>
          <a:p>
            <a:r>
              <a:rPr lang="da-DK" dirty="0"/>
              <a:t>Regionsklinikken (Øster </a:t>
            </a:r>
            <a:r>
              <a:rPr lang="da-DK" dirty="0" err="1"/>
              <a:t>Jølsby</a:t>
            </a:r>
            <a:r>
              <a:rPr lang="da-DK" dirty="0"/>
              <a:t>)</a:t>
            </a:r>
            <a:br>
              <a:rPr lang="da-DK" dirty="0"/>
            </a:br>
            <a:r>
              <a:rPr lang="da-DK" dirty="0"/>
              <a:t>	</a:t>
            </a:r>
            <a:r>
              <a:rPr lang="da-DK" sz="2000" dirty="0"/>
              <a:t>- Meget godt – men tempoet har været højt</a:t>
            </a:r>
            <a:endParaRPr lang="da-DK" dirty="0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10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143678" y="1556792"/>
            <a:ext cx="8928992" cy="4392489"/>
          </a:xfrm>
        </p:spPr>
        <p:txBody>
          <a:bodyPr/>
          <a:lstStyle/>
          <a:p>
            <a:r>
              <a:rPr lang="da-DK" sz="2000" dirty="0"/>
              <a:t>Historik: Sygeplejeteam fortsat fra den tidligere PLO praksis</a:t>
            </a:r>
          </a:p>
          <a:p>
            <a:pPr lvl="1"/>
            <a:r>
              <a:rPr lang="da-DK" sz="2000" dirty="0"/>
              <a:t>=&gt;Intern organisering og kendskab til pt. videreført via </a:t>
            </a:r>
            <a:r>
              <a:rPr lang="da-DK" sz="2000" dirty="0" err="1"/>
              <a:t>spl</a:t>
            </a:r>
            <a:endParaRPr lang="da-DK" sz="2000" dirty="0"/>
          </a:p>
          <a:p>
            <a:r>
              <a:rPr lang="da-DK" sz="2000" dirty="0"/>
              <a:t>Vikarbaseret lægebemanding har præget klinikken </a:t>
            </a:r>
          </a:p>
          <a:p>
            <a:pPr lvl="1"/>
            <a:r>
              <a:rPr lang="da-DK" sz="2000" dirty="0"/>
              <a:t>Dyrt </a:t>
            </a:r>
          </a:p>
          <a:p>
            <a:r>
              <a:rPr lang="da-DK" sz="2000" dirty="0"/>
              <a:t>Oplevede fordele/ulemper ved regionsklinikken:</a:t>
            </a:r>
          </a:p>
          <a:p>
            <a:pPr lvl="1"/>
            <a:r>
              <a:rPr lang="da-DK" sz="1800" u="sng" dirty="0"/>
              <a:t>Fraværet af ydelsesfinansiering ses som fordel</a:t>
            </a:r>
          </a:p>
          <a:p>
            <a:pPr lvl="1"/>
            <a:r>
              <a:rPr lang="da-DK" sz="1800" dirty="0"/>
              <a:t>Oplevelser af ”bureaukrati” (ulempe)</a:t>
            </a:r>
          </a:p>
          <a:p>
            <a:pPr lvl="2"/>
            <a:r>
              <a:rPr lang="da-DK" sz="1600" dirty="0"/>
              <a:t>Længere fra tanke til handling end ved ejerskab</a:t>
            </a:r>
          </a:p>
          <a:p>
            <a:pPr lvl="1"/>
            <a:r>
              <a:rPr lang="da-DK" sz="1800" dirty="0"/>
              <a:t>Nye Veje: flere gode indsatser, men drift, udvikling og forankring er en svær balance – og ikke alt opleves lige meningsfuldt - hastighed. </a:t>
            </a:r>
          </a:p>
          <a:p>
            <a:pPr lvl="1"/>
            <a:r>
              <a:rPr lang="da-DK" sz="1800" dirty="0"/>
              <a:t>Samarbejdet med kommunen er forbedret (ses på begge sider)</a:t>
            </a:r>
          </a:p>
          <a:p>
            <a:pPr lvl="2"/>
            <a:r>
              <a:rPr lang="da-DK" sz="1600" dirty="0"/>
              <a:t>Sammenhængende forløb fylder mere end forebyggelse</a:t>
            </a:r>
          </a:p>
          <a:p>
            <a:pPr lvl="1"/>
            <a:r>
              <a:rPr lang="da-DK" sz="1800" dirty="0"/>
              <a:t>Hjemmearbejde / Videostuegang afklaringscenteret i Morsø / Videokonsultation botilbud</a:t>
            </a:r>
          </a:p>
        </p:txBody>
      </p:sp>
    </p:spTree>
    <p:extLst>
      <p:ext uri="{BB962C8B-B14F-4D97-AF65-F5344CB8AC3E}">
        <p14:creationId xmlns:p14="http://schemas.microsoft.com/office/powerpoint/2010/main" val="298727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400" dirty="0"/>
              <a:t>Markant udvikling i borgernes kontakter til sundhedsvæsenet: almen praksis/regionsklinik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11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6012160" y="1628801"/>
            <a:ext cx="3024336" cy="4680520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r>
              <a:rPr lang="da-DK" sz="1800" dirty="0"/>
              <a:t>Mulige forklaringer på fald i konsultationer per borger:</a:t>
            </a:r>
          </a:p>
          <a:p>
            <a:r>
              <a:rPr lang="da-DK" sz="1800" dirty="0"/>
              <a:t>Stop af ydelseshonorering</a:t>
            </a:r>
          </a:p>
          <a:p>
            <a:r>
              <a:rPr lang="da-DK" sz="1800" dirty="0"/>
              <a:t>Nyt lægesystem i 2018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9" y="1542713"/>
            <a:ext cx="5795427" cy="50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712" y="764704"/>
            <a:ext cx="8928000" cy="864096"/>
          </a:xfrm>
        </p:spPr>
        <p:txBody>
          <a:bodyPr/>
          <a:lstStyle/>
          <a:p>
            <a:r>
              <a:rPr lang="da-DK" dirty="0"/>
              <a:t>Ikke bare skubbet videre!!! </a:t>
            </a:r>
            <a:br>
              <a:rPr lang="da-DK" dirty="0"/>
            </a:br>
            <a:r>
              <a:rPr lang="da-DK" dirty="0"/>
              <a:t>Borgernes kontakter i det øvrige sundhedsvæsen	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12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Udvikling i kontakter til sygehus (ambulant/indlæggelser) privatpraktiserende speciallæger, fysioterapeuter, vagtlæge.</a:t>
            </a:r>
          </a:p>
          <a:p>
            <a:pPr lvl="1"/>
            <a:r>
              <a:rPr lang="da-DK" dirty="0"/>
              <a:t>Der ses ikke signifikante ændringer i interventionsgruppens (”Nye Veje-borgernes”) kontakter til de øvrige ovennævnte steder i sundhedsvæsenet.</a:t>
            </a:r>
          </a:p>
          <a:p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/>
              <a:t>faldet i antal kontakter pr. borger i regionsklinikken ikke udtryk for at kontakterne forskydes til sygehus, speciallægepraksis eller vagtlæge.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6859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Omkostningsanalyse af regionsklinikken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13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Evalueringen indikerer, at </a:t>
            </a:r>
            <a:r>
              <a:rPr lang="da-DK" u="sng" dirty="0"/>
              <a:t>driftsomkostninger</a:t>
            </a:r>
            <a:r>
              <a:rPr lang="da-DK" dirty="0"/>
              <a:t> i de første år været højere, men sidenhed bragt på niveau med PLO-praksis i samme optageområde. </a:t>
            </a:r>
          </a:p>
          <a:p>
            <a:r>
              <a:rPr lang="da-DK" dirty="0"/>
              <a:t>Harmonerer med, at regionklinikkens lægekapacitet blev reduceret </a:t>
            </a:r>
            <a:r>
              <a:rPr lang="da-DK" dirty="0" err="1"/>
              <a:t>mhp</a:t>
            </a:r>
            <a:r>
              <a:rPr lang="da-DK" dirty="0"/>
              <a:t>. at skabe sammenlignelighed til PLO praksis.</a:t>
            </a:r>
          </a:p>
          <a:p>
            <a:endParaRPr lang="da-DK" u="sng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09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107504" y="1916832"/>
            <a:ext cx="4320480" cy="4392488"/>
          </a:xfrm>
        </p:spPr>
        <p:txBody>
          <a:bodyPr/>
          <a:lstStyle/>
          <a:p>
            <a:r>
              <a:rPr lang="da-DK" dirty="0"/>
              <a:t>Faste læger</a:t>
            </a:r>
          </a:p>
          <a:p>
            <a:pPr marL="280987" lvl="1" indent="0">
              <a:buNone/>
            </a:pPr>
            <a:r>
              <a:rPr lang="da-DK" dirty="0"/>
              <a:t>	- deltid</a:t>
            </a:r>
          </a:p>
          <a:p>
            <a:pPr marL="280987" lvl="1" indent="0">
              <a:buNone/>
            </a:pPr>
            <a:r>
              <a:rPr lang="da-DK" dirty="0"/>
              <a:t>Ingen ydelseshonorering</a:t>
            </a:r>
          </a:p>
          <a:p>
            <a:pPr marL="280987" lvl="1" indent="0">
              <a:buNone/>
            </a:pPr>
            <a:r>
              <a:rPr lang="da-DK" dirty="0"/>
              <a:t>	- nye muligheder</a:t>
            </a:r>
          </a:p>
          <a:p>
            <a:pPr marL="280987" lvl="1" indent="0">
              <a:buNone/>
            </a:pPr>
            <a:r>
              <a:rPr lang="da-DK" dirty="0"/>
              <a:t>Dyrt tilbud vs PLO</a:t>
            </a:r>
          </a:p>
          <a:p>
            <a:pPr marL="280987" lvl="1" indent="0">
              <a:buNone/>
            </a:pPr>
            <a:r>
              <a:rPr lang="da-DK" dirty="0"/>
              <a:t>	- få patienter per læge</a:t>
            </a:r>
          </a:p>
          <a:p>
            <a:pPr marL="280987" lvl="1" indent="0">
              <a:buNone/>
            </a:pPr>
            <a:r>
              <a:rPr lang="da-DK" dirty="0"/>
              <a:t>Praksis klinikken havde højt forbrug af ambulante udredningsforløb</a:t>
            </a:r>
          </a:p>
          <a:p>
            <a:pPr marL="280987" lvl="1" indent="0">
              <a:buNone/>
            </a:pPr>
            <a:r>
              <a:rPr lang="da-DK" dirty="0"/>
              <a:t>	- nærheden til hospital?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B55AB7-9883-4FE2-B2D5-137B9AECF5F9}" type="slidenum">
              <a:rPr lang="da-DK" altLang="da-DK" smtClean="0"/>
              <a:pPr algn="r"/>
              <a:t>14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504" y="764704"/>
            <a:ext cx="3527392" cy="864096"/>
          </a:xfrm>
        </p:spPr>
        <p:txBody>
          <a:bodyPr/>
          <a:lstStyle/>
          <a:p>
            <a:r>
              <a:rPr lang="da-DK" dirty="0"/>
              <a:t>Regionsklinikken på Bornholm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85845"/>
            <a:ext cx="4696523" cy="641719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803" y="172616"/>
            <a:ext cx="43243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Dagsprogram 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15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107504" y="1916831"/>
            <a:ext cx="3168352" cy="4392489"/>
          </a:xfrm>
        </p:spPr>
        <p:txBody>
          <a:bodyPr/>
          <a:lstStyle/>
          <a:p>
            <a:r>
              <a:rPr lang="da-DK" dirty="0"/>
              <a:t>Adm. Tid! </a:t>
            </a:r>
          </a:p>
          <a:p>
            <a:r>
              <a:rPr lang="da-DK" dirty="0"/>
              <a:t>Bornholm: Kommunal anbefaling af klinikken til de mere krævende patienter</a:t>
            </a:r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996" y="332656"/>
            <a:ext cx="5074797" cy="568863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516" y="1484784"/>
            <a:ext cx="6313980" cy="42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Veje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16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Nye Veje er kommet langt med ideen om at udnytte regionsklinikker i et bredere, tværsektorielt samarbejde.</a:t>
            </a:r>
          </a:p>
          <a:p>
            <a:pPr lvl="1"/>
            <a:r>
              <a:rPr lang="da-DK" dirty="0"/>
              <a:t>Nye digitale løsninger</a:t>
            </a:r>
          </a:p>
          <a:p>
            <a:r>
              <a:rPr lang="da-DK" dirty="0"/>
              <a:t>En vellykket kombination af systematik og struktur omkring forbedringsarbejdet og uformel, åben og læringsorienteret kultur på tværs af sektorer. </a:t>
            </a:r>
          </a:p>
          <a:p>
            <a:r>
              <a:rPr lang="da-DK" dirty="0"/>
              <a:t>Det bliver interessant at følge udviklingen nu hvor regionsklinikkerne er solgt</a:t>
            </a:r>
          </a:p>
          <a:p>
            <a:pPr lvl="1"/>
            <a:r>
              <a:rPr lang="da-DK" i="1" dirty="0"/>
              <a:t>På sin vis den ultimative succes med projektet – men hvordan sikre vi den tværsektorielle udvikling på sigt?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180" y="260648"/>
            <a:ext cx="430156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43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17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128" y="182451"/>
            <a:ext cx="4377507" cy="2028601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887349"/>
            <a:ext cx="3210034" cy="181825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706" y="2443194"/>
            <a:ext cx="68770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" y="2159447"/>
            <a:ext cx="4714875" cy="32432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PLO: 157.000 uden </a:t>
            </a:r>
            <a:r>
              <a:rPr lang="da-DK" i="1" u="sng" dirty="0">
                <a:solidFill>
                  <a:srgbClr val="FF0000"/>
                </a:solidFill>
              </a:rPr>
              <a:t>egen</a:t>
            </a:r>
            <a:r>
              <a:rPr lang="da-DK" dirty="0"/>
              <a:t> læge…</a:t>
            </a:r>
          </a:p>
        </p:txBody>
      </p:sp>
      <p:cxnSp>
        <p:nvCxnSpPr>
          <p:cNvPr id="6" name="Lige forbindelse 5"/>
          <p:cNvCxnSpPr/>
          <p:nvPr/>
        </p:nvCxnSpPr>
        <p:spPr>
          <a:xfrm flipV="1">
            <a:off x="2051720" y="4797152"/>
            <a:ext cx="1534478" cy="24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530" y="2366010"/>
            <a:ext cx="3320322" cy="211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Regionsklinikker &amp; udbudsklinikker.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Midlertidige løsninger</a:t>
            </a:r>
          </a:p>
          <a:p>
            <a:pPr lvl="1"/>
            <a:r>
              <a:rPr lang="da-DK" dirty="0"/>
              <a:t>Meget udskældt</a:t>
            </a:r>
          </a:p>
          <a:p>
            <a:pPr lvl="1"/>
            <a:r>
              <a:rPr lang="da-DK" dirty="0"/>
              <a:t>Midlertidigheden har været en del af problemet – og løsningen…</a:t>
            </a:r>
          </a:p>
          <a:p>
            <a:r>
              <a:rPr lang="da-DK" dirty="0"/>
              <a:t>Kontinuitet som kærneværdi </a:t>
            </a:r>
          </a:p>
          <a:p>
            <a:pPr lvl="1"/>
            <a:r>
              <a:rPr lang="da-DK" dirty="0"/>
              <a:t>Uklart i praksis hvor stort problemet er</a:t>
            </a:r>
          </a:p>
          <a:p>
            <a:pPr lvl="1"/>
            <a:r>
              <a:rPr lang="da-DK" dirty="0"/>
              <a:t>Nogle klinikker har været meget vikardrevne</a:t>
            </a:r>
          </a:p>
        </p:txBody>
      </p:sp>
    </p:spTree>
    <p:extLst>
      <p:ext uri="{BB962C8B-B14F-4D97-AF65-F5344CB8AC3E}">
        <p14:creationId xmlns:p14="http://schemas.microsoft.com/office/powerpoint/2010/main" val="368744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976" y="1618783"/>
            <a:ext cx="4420769" cy="4392612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B55AB7-9883-4FE2-B2D5-137B9AECF5F9}" type="slidenum">
              <a:rPr lang="da-DK" altLang="da-DK" smtClean="0"/>
              <a:pPr algn="r"/>
              <a:t>4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Partnerskabsklinikker / Stråmandsklinikker</a:t>
            </a: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 bwMode="auto">
          <a:xfrm>
            <a:off x="107504" y="1916832"/>
            <a:ext cx="367240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7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2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14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05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796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/>
              <a:t>Fokus er meget på form – mindre på indhold!</a:t>
            </a:r>
          </a:p>
          <a:p>
            <a:r>
              <a:rPr lang="da-DK" kern="0" dirty="0"/>
              <a:t>Nye muligheder</a:t>
            </a:r>
          </a:p>
          <a:p>
            <a:pPr marL="280987" lvl="1" indent="0">
              <a:buNone/>
            </a:pPr>
            <a:r>
              <a:rPr lang="da-DK" kern="0" dirty="0"/>
              <a:t>  - Nye veje. </a:t>
            </a:r>
          </a:p>
          <a:p>
            <a:pPr marL="280987" lvl="1" indent="0">
              <a:buNone/>
            </a:pPr>
            <a:r>
              <a:rPr lang="da-DK" kern="0" dirty="0"/>
              <a:t>Hvad skal indholdet i fremtiden praksis være</a:t>
            </a:r>
          </a:p>
          <a:p>
            <a:pPr marL="280987" lvl="1" indent="0">
              <a:buNone/>
            </a:pPr>
            <a:r>
              <a:rPr lang="da-DK" kern="0" dirty="0"/>
              <a:t>- Tværsektorielt  indhold</a:t>
            </a:r>
          </a:p>
          <a:p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306742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4048" y="619105"/>
            <a:ext cx="4224209" cy="5891059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B55AB7-9883-4FE2-B2D5-137B9AECF5F9}" type="slidenum">
              <a:rPr lang="da-DK" altLang="da-DK" smtClean="0"/>
              <a:pPr algn="r"/>
              <a:t>5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69222" y="187057"/>
            <a:ext cx="8928000" cy="864096"/>
          </a:xfrm>
        </p:spPr>
        <p:txBody>
          <a:bodyPr/>
          <a:lstStyle/>
          <a:p>
            <a:r>
              <a:rPr lang="da-DK" dirty="0"/>
              <a:t>Ikke nye problemer </a:t>
            </a:r>
          </a:p>
        </p:txBody>
      </p:sp>
      <p:cxnSp>
        <p:nvCxnSpPr>
          <p:cNvPr id="7" name="Lige forbindelse 6"/>
          <p:cNvCxnSpPr/>
          <p:nvPr/>
        </p:nvCxnSpPr>
        <p:spPr bwMode="auto">
          <a:xfrm>
            <a:off x="5724128" y="1412776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211" y="2644269"/>
            <a:ext cx="4867275" cy="187642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0" y="4581128"/>
            <a:ext cx="48564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 err="1"/>
              <a:t>Boerma</a:t>
            </a:r>
            <a:r>
              <a:rPr lang="da-DK" sz="1000" dirty="0"/>
              <a:t> W. Profiles of General </a:t>
            </a:r>
            <a:r>
              <a:rPr lang="da-DK" sz="1000" dirty="0" err="1"/>
              <a:t>Practice</a:t>
            </a:r>
            <a:r>
              <a:rPr lang="da-DK" sz="1000" dirty="0"/>
              <a:t> in Europe. </a:t>
            </a:r>
            <a:r>
              <a:rPr lang="da-DK" sz="1000" dirty="0" err="1"/>
              <a:t>Utrecht</a:t>
            </a:r>
            <a:r>
              <a:rPr lang="da-DK" sz="1000" dirty="0"/>
              <a:t>: NIVEL; 2003.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176445" y="5067937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Behov for tættere koordinering mellem hjemmesygeplejersken og almen praksis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1153"/>
            <a:ext cx="4032448" cy="153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0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92080" y="3212976"/>
            <a:ext cx="2752725" cy="2009775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B55AB7-9883-4FE2-B2D5-137B9AECF5F9}" type="slidenum">
              <a:rPr lang="da-DK" altLang="da-DK" smtClean="0"/>
              <a:pPr algn="r"/>
              <a:t>6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0"/>
            <a:ext cx="7038975" cy="2686050"/>
          </a:xfrm>
          <a:prstGeom prst="rect">
            <a:avLst/>
          </a:prstGeom>
        </p:spPr>
      </p:pic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102708" y="1343025"/>
            <a:ext cx="468052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3887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−"/>
              <a:defRPr sz="2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414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▪"/>
              <a:defRPr sz="2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605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79600" indent="-28575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796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7368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1940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65125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da-DK" kern="0" dirty="0"/>
          </a:p>
          <a:p>
            <a:endParaRPr lang="da-DK" kern="0" dirty="0"/>
          </a:p>
          <a:p>
            <a:endParaRPr lang="da-DK" kern="0" dirty="0"/>
          </a:p>
          <a:p>
            <a:r>
              <a:rPr lang="da-DK" kern="0" dirty="0"/>
              <a:t>LÆGE kontinuitet: Observationsstudie og heterogenitet i måling af hvad  kontinuitet er </a:t>
            </a:r>
          </a:p>
          <a:p>
            <a:pPr lvl="1"/>
            <a:r>
              <a:rPr lang="en-US" dirty="0"/>
              <a:t>However, 18 (81.8%) high-quality studies reported statistically significant reductions in mortality, with increased continuity of care. 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113393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7266" y="2300482"/>
            <a:ext cx="5486466" cy="3720806"/>
          </a:xfrm>
          <a:prstGeom prst="rect">
            <a:avLst/>
          </a:prstGeom>
        </p:spPr>
      </p:pic>
      <p:sp>
        <p:nvSpPr>
          <p:cNvPr id="3" name="Pladsholder til sli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B55AB7-9883-4FE2-B2D5-137B9AECF5F9}" type="slidenum">
              <a:rPr lang="da-DK" altLang="da-DK" smtClean="0"/>
              <a:pPr algn="r"/>
              <a:t>7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0" y="548680"/>
            <a:ext cx="8299276" cy="1761184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683568" y="328498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Og let reduceret dødelighed.. </a:t>
            </a:r>
          </a:p>
        </p:txBody>
      </p:sp>
    </p:spTree>
    <p:extLst>
      <p:ext uri="{BB962C8B-B14F-4D97-AF65-F5344CB8AC3E}">
        <p14:creationId xmlns:p14="http://schemas.microsoft.com/office/powerpoint/2010/main" val="206671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Nye Veje - En Evaluering i 3 spor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8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>
          <a:xfrm>
            <a:off x="107504" y="1916831"/>
            <a:ext cx="8928992" cy="4608513"/>
          </a:xfrm>
        </p:spPr>
        <p:txBody>
          <a:bodyPr/>
          <a:lstStyle/>
          <a:p>
            <a:pPr lvl="0"/>
            <a:r>
              <a:rPr lang="da-DK" sz="2000" b="1" dirty="0"/>
              <a:t>Udviklingsarbejdet</a:t>
            </a:r>
          </a:p>
          <a:p>
            <a:pPr lvl="1"/>
            <a:r>
              <a:rPr lang="da-DK" sz="1800" dirty="0"/>
              <a:t>Udfordringer og muligheder  - Hvordan og hvorvidt opnås et styrket tværsektorielt samarbejde?</a:t>
            </a:r>
          </a:p>
          <a:p>
            <a:pPr lvl="2"/>
            <a:r>
              <a:rPr lang="da-DK" sz="1600" dirty="0"/>
              <a:t>Interviews på indsats-, programgruppe- og styregruppeniveau.. </a:t>
            </a:r>
          </a:p>
          <a:p>
            <a:pPr lvl="0"/>
            <a:r>
              <a:rPr lang="da-DK" sz="2000" b="1" dirty="0"/>
              <a:t>Regionsklinikken</a:t>
            </a:r>
          </a:p>
          <a:p>
            <a:pPr lvl="1"/>
            <a:r>
              <a:rPr lang="da-DK" sz="1800" dirty="0"/>
              <a:t>Overgang til regionsklinik og intern organisering. Vilkår i en regionsklinik og arbejdet med Nye Veje. </a:t>
            </a:r>
          </a:p>
          <a:p>
            <a:pPr lvl="2"/>
            <a:r>
              <a:rPr lang="da-DK" sz="1600" dirty="0"/>
              <a:t>Interviews m. ledelse og ansatte</a:t>
            </a:r>
          </a:p>
          <a:p>
            <a:pPr lvl="2"/>
            <a:r>
              <a:rPr lang="da-DK" sz="1600" dirty="0"/>
              <a:t>Driftsomkostninger ift. PLO praksis (opgjort kvantitativt)</a:t>
            </a:r>
          </a:p>
          <a:p>
            <a:r>
              <a:rPr lang="da-DK" sz="2000" b="1" dirty="0"/>
              <a:t>Udvikling i borgernes kontakter til sundhedsvæsenet </a:t>
            </a:r>
            <a:r>
              <a:rPr lang="da-DK" sz="2000" b="1" dirty="0" err="1"/>
              <a:t>ifm</a:t>
            </a:r>
            <a:r>
              <a:rPr lang="da-DK" sz="2000" b="1" dirty="0"/>
              <a:t>.: </a:t>
            </a:r>
          </a:p>
          <a:p>
            <a:r>
              <a:rPr lang="da-DK" sz="2000" b="1" i="1" dirty="0"/>
              <a:t>a) </a:t>
            </a:r>
            <a:r>
              <a:rPr lang="da-DK" sz="2000" dirty="0"/>
              <a:t>oprettelse af regionsklinik i 2016 og </a:t>
            </a:r>
            <a:r>
              <a:rPr lang="da-DK" sz="2000" b="1" i="1" dirty="0"/>
              <a:t>b)</a:t>
            </a:r>
            <a:r>
              <a:rPr lang="da-DK" sz="2000" b="1" dirty="0"/>
              <a:t> </a:t>
            </a:r>
            <a:r>
              <a:rPr lang="da-DK" sz="2000" dirty="0"/>
              <a:t>opstart af Nye Veje i 2018</a:t>
            </a:r>
          </a:p>
          <a:p>
            <a:pPr lvl="1"/>
            <a:r>
              <a:rPr lang="da-DK" sz="1800" dirty="0"/>
              <a:t>Forskydes borgernes kontakter andre steder hen i sundhedsvæsenet?</a:t>
            </a:r>
          </a:p>
          <a:p>
            <a:pPr lvl="1"/>
            <a:r>
              <a:rPr lang="da-DK" sz="1800" dirty="0"/>
              <a:t>Patienter tilknyttet regionsklinikken mod kontrolgruppe</a:t>
            </a:r>
            <a:r>
              <a:rPr lang="da-DK" sz="1800" b="1" dirty="0"/>
              <a:t> </a:t>
            </a:r>
            <a:r>
              <a:rPr lang="da-DK" sz="1800" dirty="0"/>
              <a:t>af matchede borgere fra andre kommuner tilknyttet PLO-praksis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1066825"/>
            <a:ext cx="35337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Udviklingsarbejdet i praksis – kun ros</a:t>
            </a:r>
          </a:p>
        </p:txBody>
      </p:sp>
      <p:sp>
        <p:nvSpPr>
          <p:cNvPr id="3" name="Pladsholder til sli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9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Rammerne for udviklingsarbejdet opleves positivt:</a:t>
            </a:r>
          </a:p>
          <a:p>
            <a:pPr lvl="1"/>
            <a:r>
              <a:rPr lang="da-DK" dirty="0"/>
              <a:t>”</a:t>
            </a:r>
            <a:r>
              <a:rPr lang="da-DK" dirty="0" err="1"/>
              <a:t>Ubureaukratisk</a:t>
            </a:r>
            <a:r>
              <a:rPr lang="da-DK" dirty="0"/>
              <a:t>”, effektivt, ”ikke langt fra tanke til handling” </a:t>
            </a:r>
          </a:p>
          <a:p>
            <a:pPr lvl="1"/>
            <a:r>
              <a:rPr lang="da-DK" dirty="0"/>
              <a:t>Stort manøvrerum - både ift. det politiske niveau, og internt i udviklingsprogrammet.</a:t>
            </a:r>
          </a:p>
          <a:p>
            <a:r>
              <a:rPr lang="da-DK" dirty="0"/>
              <a:t>Det tværsektorielle samarbejde er styrket med tættere relationer og mere direkte kontakt på tværs af sektorer. </a:t>
            </a:r>
          </a:p>
          <a:p>
            <a:pPr lvl="1"/>
            <a:r>
              <a:rPr lang="da-DK" dirty="0"/>
              <a:t>Det ses på alle niveauer (indsats-, taktisk og strategisk niveau) </a:t>
            </a:r>
          </a:p>
          <a:p>
            <a:pPr lvl="2"/>
            <a:r>
              <a:rPr lang="da-DK" dirty="0"/>
              <a:t>Men mindre med frontpersonalet</a:t>
            </a:r>
          </a:p>
          <a:p>
            <a:r>
              <a:rPr lang="da-DK" dirty="0"/>
              <a:t>Der er implementeret en model for systematisk og dataunderstøttet opstart, tilpasning og evaluering af indsatser</a:t>
            </a:r>
          </a:p>
        </p:txBody>
      </p:sp>
    </p:spTree>
    <p:extLst>
      <p:ext uri="{BB962C8B-B14F-4D97-AF65-F5344CB8AC3E}">
        <p14:creationId xmlns:p14="http://schemas.microsoft.com/office/powerpoint/2010/main" val="3710561813"/>
      </p:ext>
    </p:extLst>
  </p:cSld>
  <p:clrMapOvr>
    <a:masterClrMapping/>
  </p:clrMapOvr>
</p:sld>
</file>

<file path=ppt/theme/theme1.xml><?xml version="1.0" encoding="utf-8"?>
<a:theme xmlns:a="http://schemas.openxmlformats.org/drawingml/2006/main" name="VIVE powerpoint skabelon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666666"/>
        </a:dk1>
        <a:lt1>
          <a:srgbClr val="FFFFFF"/>
        </a:lt1>
        <a:dk2>
          <a:srgbClr val="FF3300"/>
        </a:dk2>
        <a:lt2>
          <a:srgbClr val="999999"/>
        </a:lt2>
        <a:accent1>
          <a:srgbClr val="FF3300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FFADAA"/>
        </a:accent5>
        <a:accent6>
          <a:srgbClr val="99999A"/>
        </a:accent6>
        <a:hlink>
          <a:srgbClr val="666666"/>
        </a:hlink>
        <a:folHlink>
          <a:srgbClr val="7397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666666"/>
        </a:dk1>
        <a:lt1>
          <a:srgbClr val="FFFFFF"/>
        </a:lt1>
        <a:dk2>
          <a:srgbClr val="0099FF"/>
        </a:dk2>
        <a:lt2>
          <a:srgbClr val="999999"/>
        </a:lt2>
        <a:accent1>
          <a:srgbClr val="0099FF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AACAF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666666"/>
        </a:dk1>
        <a:lt1>
          <a:srgbClr val="FFFFFF"/>
        </a:lt1>
        <a:dk2>
          <a:srgbClr val="73973D"/>
        </a:dk2>
        <a:lt2>
          <a:srgbClr val="999999"/>
        </a:lt2>
        <a:accent1>
          <a:srgbClr val="73973D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BCC9A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VE præsentation" id="{759B1077-5858-4B22-A3F3-9AAD170C06A9}" vid="{C62F59A3-FDC9-4DF4-BC0B-301AB80E559E}"/>
    </a:ext>
  </a:extLst>
</a:theme>
</file>

<file path=ppt/theme/theme2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</Template>
  <TotalTime>13504</TotalTime>
  <Words>784</Words>
  <Application>Microsoft Office PowerPoint</Application>
  <PresentationFormat>Skærmshow (4:3)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Verdana</vt:lpstr>
      <vt:lpstr>VIVE powerpoint skabelon</vt:lpstr>
      <vt:lpstr>PowerPoint-præsentation</vt:lpstr>
      <vt:lpstr>PLO: 157.000 uden egen læge…</vt:lpstr>
      <vt:lpstr>Regionsklinikker &amp; udbudsklinikker. </vt:lpstr>
      <vt:lpstr>Partnerskabsklinikker / Stråmandsklinikker</vt:lpstr>
      <vt:lpstr>Ikke nye problemer </vt:lpstr>
      <vt:lpstr>PowerPoint-præsentation</vt:lpstr>
      <vt:lpstr>PowerPoint-præsentation</vt:lpstr>
      <vt:lpstr>Nye Veje - En Evaluering i 3 spor</vt:lpstr>
      <vt:lpstr>Udviklingsarbejdet i praksis – kun ros</vt:lpstr>
      <vt:lpstr>Regionsklinikken (Øster Jølsby)  - Meget godt – men tempoet har været højt</vt:lpstr>
      <vt:lpstr>Markant udvikling i borgernes kontakter til sundhedsvæsenet: almen praksis/regionsklinik</vt:lpstr>
      <vt:lpstr>Ikke bare skubbet videre!!!  Borgernes kontakter i det øvrige sundhedsvæsen </vt:lpstr>
      <vt:lpstr>Omkostningsanalyse af regionsklinikken</vt:lpstr>
      <vt:lpstr>Regionsklinikken på Bornholm </vt:lpstr>
      <vt:lpstr>Dagsprogram </vt:lpstr>
      <vt:lpstr>Nye Veje</vt:lpstr>
      <vt:lpstr>PowerPoint-præsentation</vt:lpstr>
    </vt:vector>
  </TitlesOfParts>
  <Company>Statens 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Morten Bonde</dc:title>
  <dc:creator>Morten Bonde Klausen</dc:creator>
  <cp:lastModifiedBy>Karin Bang Andersen</cp:lastModifiedBy>
  <cp:revision>81</cp:revision>
  <cp:lastPrinted>2008-01-15T11:01:40Z</cp:lastPrinted>
  <dcterms:created xsi:type="dcterms:W3CDTF">2020-11-06T07:41:45Z</dcterms:created>
  <dcterms:modified xsi:type="dcterms:W3CDTF">2021-06-07T06:07:13Z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