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59" r:id="rId5"/>
    <p:sldId id="360" r:id="rId6"/>
    <p:sldId id="416" r:id="rId7"/>
    <p:sldId id="407" r:id="rId8"/>
    <p:sldId id="408" r:id="rId9"/>
    <p:sldId id="395" r:id="rId10"/>
    <p:sldId id="409" r:id="rId11"/>
    <p:sldId id="410" r:id="rId12"/>
    <p:sldId id="411" r:id="rId13"/>
    <p:sldId id="412" r:id="rId14"/>
    <p:sldId id="417" r:id="rId15"/>
    <p:sldId id="397" r:id="rId16"/>
    <p:sldId id="398" r:id="rId17"/>
    <p:sldId id="400" r:id="rId18"/>
    <p:sldId id="401" r:id="rId19"/>
    <p:sldId id="369" r:id="rId20"/>
    <p:sldId id="402" r:id="rId21"/>
    <p:sldId id="405" r:id="rId22"/>
    <p:sldId id="403" r:id="rId23"/>
    <p:sldId id="421" r:id="rId24"/>
    <p:sldId id="418" r:id="rId25"/>
    <p:sldId id="404" r:id="rId26"/>
    <p:sldId id="384" r:id="rId27"/>
    <p:sldId id="386" r:id="rId28"/>
    <p:sldId id="419" r:id="rId29"/>
    <p:sldId id="413" r:id="rId30"/>
    <p:sldId id="415" r:id="rId31"/>
    <p:sldId id="420" r:id="rId32"/>
    <p:sldId id="381" r:id="rId33"/>
    <p:sldId id="324" r:id="rId34"/>
  </p:sldIdLst>
  <p:sldSz cx="9144000" cy="5715000" type="screen16x1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2785" autoAdjust="0"/>
  </p:normalViewPr>
  <p:slideViewPr>
    <p:cSldViewPr>
      <p:cViewPr varScale="1">
        <p:scale>
          <a:sx n="84" d="100"/>
          <a:sy n="84" d="100"/>
        </p:scale>
        <p:origin x="840" y="78"/>
      </p:cViewPr>
      <p:guideLst>
        <p:guide orient="horz" pos="1800"/>
        <p:guide pos="2880"/>
      </p:guideLst>
    </p:cSldViewPr>
  </p:slideViewPr>
  <p:outlineViewPr>
    <p:cViewPr>
      <p:scale>
        <a:sx n="33" d="100"/>
        <a:sy n="33" d="100"/>
      </p:scale>
      <p:origin x="0" y="591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4F277-0F44-442C-A38E-E50430FC86DC}" type="doc">
      <dgm:prSet loTypeId="urn:microsoft.com/office/officeart/2005/8/layout/matrix2" loCatId="matrix" qsTypeId="urn:microsoft.com/office/officeart/2005/8/quickstyle/3d9" qsCatId="3D" csTypeId="urn:microsoft.com/office/officeart/2005/8/colors/accent1_2" csCatId="accent1" phldr="0"/>
      <dgm:spPr/>
      <dgm:t>
        <a:bodyPr/>
        <a:lstStyle/>
        <a:p>
          <a:endParaRPr lang="da-DK"/>
        </a:p>
      </dgm:t>
    </dgm:pt>
    <dgm:pt modelId="{6AA44509-7605-47F9-A9EE-29F3227C1434}">
      <dgm:prSet phldrT="[Tekst]" phldr="1"/>
      <dgm:spPr/>
      <dgm:t>
        <a:bodyPr/>
        <a:lstStyle/>
        <a:p>
          <a:endParaRPr lang="da-DK"/>
        </a:p>
      </dgm:t>
    </dgm:pt>
    <dgm:pt modelId="{C2C2334F-761E-4632-A481-42F5FED3E5DA}" type="parTrans" cxnId="{1B5B88FA-BE86-43B6-819E-3C6AEC867390}">
      <dgm:prSet/>
      <dgm:spPr/>
      <dgm:t>
        <a:bodyPr/>
        <a:lstStyle/>
        <a:p>
          <a:endParaRPr lang="da-DK"/>
        </a:p>
      </dgm:t>
    </dgm:pt>
    <dgm:pt modelId="{B4D8B403-AD1F-4A89-A641-3FFDB1F95E7C}" type="sibTrans" cxnId="{1B5B88FA-BE86-43B6-819E-3C6AEC867390}">
      <dgm:prSet/>
      <dgm:spPr/>
      <dgm:t>
        <a:bodyPr/>
        <a:lstStyle/>
        <a:p>
          <a:endParaRPr lang="da-DK"/>
        </a:p>
      </dgm:t>
    </dgm:pt>
    <dgm:pt modelId="{D4875358-D562-48C9-B4E1-F6F538E6D095}">
      <dgm:prSet phldrT="[Tekst]" phldr="1"/>
      <dgm:spPr/>
      <dgm:t>
        <a:bodyPr/>
        <a:lstStyle/>
        <a:p>
          <a:endParaRPr lang="da-DK" dirty="0"/>
        </a:p>
      </dgm:t>
    </dgm:pt>
    <dgm:pt modelId="{C37085D3-0A6E-45C0-BA2C-7884945B313A}" type="parTrans" cxnId="{A249C716-0B2D-42EC-8BD2-EF2B0C5C0B4B}">
      <dgm:prSet/>
      <dgm:spPr/>
      <dgm:t>
        <a:bodyPr/>
        <a:lstStyle/>
        <a:p>
          <a:endParaRPr lang="da-DK"/>
        </a:p>
      </dgm:t>
    </dgm:pt>
    <dgm:pt modelId="{B4789160-7416-47CA-B6A5-E7D6F12E3C8D}" type="sibTrans" cxnId="{A249C716-0B2D-42EC-8BD2-EF2B0C5C0B4B}">
      <dgm:prSet/>
      <dgm:spPr/>
      <dgm:t>
        <a:bodyPr/>
        <a:lstStyle/>
        <a:p>
          <a:endParaRPr lang="da-DK"/>
        </a:p>
      </dgm:t>
    </dgm:pt>
    <dgm:pt modelId="{DCF79774-9E0E-474D-A894-DD6E5CBD7157}">
      <dgm:prSet phldrT="[Tekst]" phldr="1"/>
      <dgm:spPr/>
      <dgm:t>
        <a:bodyPr/>
        <a:lstStyle/>
        <a:p>
          <a:endParaRPr lang="da-DK"/>
        </a:p>
      </dgm:t>
    </dgm:pt>
    <dgm:pt modelId="{E5353E2E-4EF9-4F9D-949D-54E348BCB108}" type="parTrans" cxnId="{DC65C4F0-D305-41B6-A859-6823D6EBC166}">
      <dgm:prSet/>
      <dgm:spPr/>
      <dgm:t>
        <a:bodyPr/>
        <a:lstStyle/>
        <a:p>
          <a:endParaRPr lang="da-DK"/>
        </a:p>
      </dgm:t>
    </dgm:pt>
    <dgm:pt modelId="{208ABF3C-0A73-46BC-9222-74C88AFC18F3}" type="sibTrans" cxnId="{DC65C4F0-D305-41B6-A859-6823D6EBC166}">
      <dgm:prSet/>
      <dgm:spPr/>
      <dgm:t>
        <a:bodyPr/>
        <a:lstStyle/>
        <a:p>
          <a:endParaRPr lang="da-DK"/>
        </a:p>
      </dgm:t>
    </dgm:pt>
    <dgm:pt modelId="{BE8D3B22-40AF-4D60-8D36-0D7AB184A080}">
      <dgm:prSet phldrT="[Tekst]" phldr="1"/>
      <dgm:spPr/>
      <dgm:t>
        <a:bodyPr/>
        <a:lstStyle/>
        <a:p>
          <a:endParaRPr lang="da-DK"/>
        </a:p>
      </dgm:t>
    </dgm:pt>
    <dgm:pt modelId="{A7777050-8F27-462B-A814-3DAE12D47056}" type="parTrans" cxnId="{977A738B-5F23-4D9F-95A2-6D3F6826A13A}">
      <dgm:prSet/>
      <dgm:spPr/>
      <dgm:t>
        <a:bodyPr/>
        <a:lstStyle/>
        <a:p>
          <a:endParaRPr lang="da-DK"/>
        </a:p>
      </dgm:t>
    </dgm:pt>
    <dgm:pt modelId="{B44B3146-525B-4D10-8AA4-9ABBBC5BC80C}" type="sibTrans" cxnId="{977A738B-5F23-4D9F-95A2-6D3F6826A13A}">
      <dgm:prSet/>
      <dgm:spPr/>
      <dgm:t>
        <a:bodyPr/>
        <a:lstStyle/>
        <a:p>
          <a:endParaRPr lang="da-DK"/>
        </a:p>
      </dgm:t>
    </dgm:pt>
    <dgm:pt modelId="{C52298A6-61BA-4E16-BCEC-6CAD3034295B}" type="pres">
      <dgm:prSet presAssocID="{6464F277-0F44-442C-A38E-E50430FC86DC}" presName="matrix" presStyleCnt="0">
        <dgm:presLayoutVars>
          <dgm:chMax val="1"/>
          <dgm:dir/>
          <dgm:resizeHandles val="exact"/>
        </dgm:presLayoutVars>
      </dgm:prSet>
      <dgm:spPr/>
    </dgm:pt>
    <dgm:pt modelId="{573FD3C2-4D3E-4F28-B7F4-226C120A6EBB}" type="pres">
      <dgm:prSet presAssocID="{6464F277-0F44-442C-A38E-E50430FC86DC}" presName="axisShape" presStyleLbl="bgShp" presStyleIdx="0" presStyleCnt="1"/>
      <dgm:spPr/>
    </dgm:pt>
    <dgm:pt modelId="{287FA335-15E0-41E3-8EE7-E5E6B57738AD}" type="pres">
      <dgm:prSet presAssocID="{6464F277-0F44-442C-A38E-E50430FC86DC}" presName="rect1" presStyleLbl="node1" presStyleIdx="0" presStyleCnt="4">
        <dgm:presLayoutVars>
          <dgm:chMax val="0"/>
          <dgm:chPref val="0"/>
          <dgm:bulletEnabled val="1"/>
        </dgm:presLayoutVars>
      </dgm:prSet>
      <dgm:spPr/>
    </dgm:pt>
    <dgm:pt modelId="{C3A92E79-D74B-42CD-97B5-5E8D9DF80347}" type="pres">
      <dgm:prSet presAssocID="{6464F277-0F44-442C-A38E-E50430FC86DC}" presName="rect2" presStyleLbl="node1" presStyleIdx="1" presStyleCnt="4">
        <dgm:presLayoutVars>
          <dgm:chMax val="0"/>
          <dgm:chPref val="0"/>
          <dgm:bulletEnabled val="1"/>
        </dgm:presLayoutVars>
      </dgm:prSet>
      <dgm:spPr/>
    </dgm:pt>
    <dgm:pt modelId="{87705F8A-F49C-467E-8E85-65BC2A56646E}" type="pres">
      <dgm:prSet presAssocID="{6464F277-0F44-442C-A38E-E50430FC86DC}" presName="rect3" presStyleLbl="node1" presStyleIdx="2" presStyleCnt="4">
        <dgm:presLayoutVars>
          <dgm:chMax val="0"/>
          <dgm:chPref val="0"/>
          <dgm:bulletEnabled val="1"/>
        </dgm:presLayoutVars>
      </dgm:prSet>
      <dgm:spPr/>
    </dgm:pt>
    <dgm:pt modelId="{ADB49217-5A49-4444-B305-19F70039A2E0}" type="pres">
      <dgm:prSet presAssocID="{6464F277-0F44-442C-A38E-E50430FC86DC}" presName="rect4" presStyleLbl="node1" presStyleIdx="3" presStyleCnt="4">
        <dgm:presLayoutVars>
          <dgm:chMax val="0"/>
          <dgm:chPref val="0"/>
          <dgm:bulletEnabled val="1"/>
        </dgm:presLayoutVars>
      </dgm:prSet>
      <dgm:spPr/>
    </dgm:pt>
  </dgm:ptLst>
  <dgm:cxnLst>
    <dgm:cxn modelId="{A249C716-0B2D-42EC-8BD2-EF2B0C5C0B4B}" srcId="{6464F277-0F44-442C-A38E-E50430FC86DC}" destId="{D4875358-D562-48C9-B4E1-F6F538E6D095}" srcOrd="1" destOrd="0" parTransId="{C37085D3-0A6E-45C0-BA2C-7884945B313A}" sibTransId="{B4789160-7416-47CA-B6A5-E7D6F12E3C8D}"/>
    <dgm:cxn modelId="{724C0724-F524-4DCE-98B0-8A111C2BC841}" type="presOf" srcId="{6464F277-0F44-442C-A38E-E50430FC86DC}" destId="{C52298A6-61BA-4E16-BCEC-6CAD3034295B}" srcOrd="0" destOrd="0" presId="urn:microsoft.com/office/officeart/2005/8/layout/matrix2"/>
    <dgm:cxn modelId="{4210D125-3CD3-4F98-A2B7-0437E5BD492A}" type="presOf" srcId="{6AA44509-7605-47F9-A9EE-29F3227C1434}" destId="{287FA335-15E0-41E3-8EE7-E5E6B57738AD}" srcOrd="0" destOrd="0" presId="urn:microsoft.com/office/officeart/2005/8/layout/matrix2"/>
    <dgm:cxn modelId="{4074EF2F-84C7-4A16-AC21-E2342E81D448}" type="presOf" srcId="{BE8D3B22-40AF-4D60-8D36-0D7AB184A080}" destId="{ADB49217-5A49-4444-B305-19F70039A2E0}" srcOrd="0" destOrd="0" presId="urn:microsoft.com/office/officeart/2005/8/layout/matrix2"/>
    <dgm:cxn modelId="{977A738B-5F23-4D9F-95A2-6D3F6826A13A}" srcId="{6464F277-0F44-442C-A38E-E50430FC86DC}" destId="{BE8D3B22-40AF-4D60-8D36-0D7AB184A080}" srcOrd="3" destOrd="0" parTransId="{A7777050-8F27-462B-A814-3DAE12D47056}" sibTransId="{B44B3146-525B-4D10-8AA4-9ABBBC5BC80C}"/>
    <dgm:cxn modelId="{42026C8C-932F-43FB-82AC-BD397A460B19}" type="presOf" srcId="{D4875358-D562-48C9-B4E1-F6F538E6D095}" destId="{C3A92E79-D74B-42CD-97B5-5E8D9DF80347}" srcOrd="0" destOrd="0" presId="urn:microsoft.com/office/officeart/2005/8/layout/matrix2"/>
    <dgm:cxn modelId="{9E430CBB-7763-4503-AF95-672058E82880}" type="presOf" srcId="{DCF79774-9E0E-474D-A894-DD6E5CBD7157}" destId="{87705F8A-F49C-467E-8E85-65BC2A56646E}" srcOrd="0" destOrd="0" presId="urn:microsoft.com/office/officeart/2005/8/layout/matrix2"/>
    <dgm:cxn modelId="{DC65C4F0-D305-41B6-A859-6823D6EBC166}" srcId="{6464F277-0F44-442C-A38E-E50430FC86DC}" destId="{DCF79774-9E0E-474D-A894-DD6E5CBD7157}" srcOrd="2" destOrd="0" parTransId="{E5353E2E-4EF9-4F9D-949D-54E348BCB108}" sibTransId="{208ABF3C-0A73-46BC-9222-74C88AFC18F3}"/>
    <dgm:cxn modelId="{1B5B88FA-BE86-43B6-819E-3C6AEC867390}" srcId="{6464F277-0F44-442C-A38E-E50430FC86DC}" destId="{6AA44509-7605-47F9-A9EE-29F3227C1434}" srcOrd="0" destOrd="0" parTransId="{C2C2334F-761E-4632-A481-42F5FED3E5DA}" sibTransId="{B4D8B403-AD1F-4A89-A641-3FFDB1F95E7C}"/>
    <dgm:cxn modelId="{817CCB9E-2DA7-40BB-B03D-52455E36577B}" type="presParOf" srcId="{C52298A6-61BA-4E16-BCEC-6CAD3034295B}" destId="{573FD3C2-4D3E-4F28-B7F4-226C120A6EBB}" srcOrd="0" destOrd="0" presId="urn:microsoft.com/office/officeart/2005/8/layout/matrix2"/>
    <dgm:cxn modelId="{45B51A6A-211E-482F-98B1-A85260F7784F}" type="presParOf" srcId="{C52298A6-61BA-4E16-BCEC-6CAD3034295B}" destId="{287FA335-15E0-41E3-8EE7-E5E6B57738AD}" srcOrd="1" destOrd="0" presId="urn:microsoft.com/office/officeart/2005/8/layout/matrix2"/>
    <dgm:cxn modelId="{53D701F1-F033-4A54-812F-86523B1E3B3D}" type="presParOf" srcId="{C52298A6-61BA-4E16-BCEC-6CAD3034295B}" destId="{C3A92E79-D74B-42CD-97B5-5E8D9DF80347}" srcOrd="2" destOrd="0" presId="urn:microsoft.com/office/officeart/2005/8/layout/matrix2"/>
    <dgm:cxn modelId="{33290E44-FBA5-468C-91AA-2377C4A533E8}" type="presParOf" srcId="{C52298A6-61BA-4E16-BCEC-6CAD3034295B}" destId="{87705F8A-F49C-467E-8E85-65BC2A56646E}" srcOrd="3" destOrd="0" presId="urn:microsoft.com/office/officeart/2005/8/layout/matrix2"/>
    <dgm:cxn modelId="{7431C807-4C7E-4124-8C48-670FDBD3182F}" type="presParOf" srcId="{C52298A6-61BA-4E16-BCEC-6CAD3034295B}" destId="{ADB49217-5A49-4444-B305-19F70039A2E0}"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ADAF2-EF1A-4052-BC50-4A3661C1D1A5}" type="doc">
      <dgm:prSet loTypeId="urn:microsoft.com/office/officeart/2005/8/layout/balance1" loCatId="relationship" qsTypeId="urn:microsoft.com/office/officeart/2005/8/quickstyle/3d9" qsCatId="3D" csTypeId="urn:microsoft.com/office/officeart/2005/8/colors/accent1_2" csCatId="accent1" phldr="1"/>
      <dgm:spPr/>
      <dgm:t>
        <a:bodyPr/>
        <a:lstStyle/>
        <a:p>
          <a:endParaRPr lang="da-DK"/>
        </a:p>
      </dgm:t>
    </dgm:pt>
    <dgm:pt modelId="{2B3E9648-99A1-4CFC-8868-955D3654143A}">
      <dgm:prSet phldrT="[Tekst]"/>
      <dgm:spPr/>
      <dgm:t>
        <a:bodyPr/>
        <a:lstStyle/>
        <a:p>
          <a:r>
            <a:rPr lang="da-DK" dirty="0"/>
            <a:t>EFTERSPØRGSEL</a:t>
          </a:r>
        </a:p>
      </dgm:t>
    </dgm:pt>
    <dgm:pt modelId="{0C933007-B277-44CB-A239-7C0CE0EC7F10}" type="parTrans" cxnId="{57BB05F0-454D-4E99-9D18-FE76883692AE}">
      <dgm:prSet/>
      <dgm:spPr/>
      <dgm:t>
        <a:bodyPr/>
        <a:lstStyle/>
        <a:p>
          <a:endParaRPr lang="da-DK"/>
        </a:p>
      </dgm:t>
    </dgm:pt>
    <dgm:pt modelId="{61E33053-15FE-4463-8012-70E5DBA647BF}" type="sibTrans" cxnId="{57BB05F0-454D-4E99-9D18-FE76883692AE}">
      <dgm:prSet/>
      <dgm:spPr/>
      <dgm:t>
        <a:bodyPr/>
        <a:lstStyle/>
        <a:p>
          <a:endParaRPr lang="da-DK"/>
        </a:p>
      </dgm:t>
    </dgm:pt>
    <dgm:pt modelId="{EEF99C8F-45DE-47EF-B5D2-05DC35839C02}">
      <dgm:prSet phldrT="[Tekst]"/>
      <dgm:spPr/>
      <dgm:t>
        <a:bodyPr/>
        <a:lstStyle/>
        <a:p>
          <a:r>
            <a:rPr lang="da-DK" dirty="0"/>
            <a:t>UDBUD</a:t>
          </a:r>
        </a:p>
      </dgm:t>
    </dgm:pt>
    <dgm:pt modelId="{D4B6DB2F-1A96-4F56-A83B-28BDCB9C6D2C}" type="sibTrans" cxnId="{8677FBBE-1509-4B8F-9FC1-6ED930877F86}">
      <dgm:prSet/>
      <dgm:spPr/>
      <dgm:t>
        <a:bodyPr/>
        <a:lstStyle/>
        <a:p>
          <a:endParaRPr lang="da-DK"/>
        </a:p>
      </dgm:t>
    </dgm:pt>
    <dgm:pt modelId="{F41C057D-105E-4724-AF0D-7D910CE16BA9}" type="parTrans" cxnId="{8677FBBE-1509-4B8F-9FC1-6ED930877F86}">
      <dgm:prSet/>
      <dgm:spPr/>
      <dgm:t>
        <a:bodyPr/>
        <a:lstStyle/>
        <a:p>
          <a:endParaRPr lang="da-DK"/>
        </a:p>
      </dgm:t>
    </dgm:pt>
    <dgm:pt modelId="{30CE8337-B426-4776-8060-BA8AAD65DE04}" type="pres">
      <dgm:prSet presAssocID="{CF7ADAF2-EF1A-4052-BC50-4A3661C1D1A5}" presName="outerComposite" presStyleCnt="0">
        <dgm:presLayoutVars>
          <dgm:chMax val="2"/>
          <dgm:animLvl val="lvl"/>
          <dgm:resizeHandles val="exact"/>
        </dgm:presLayoutVars>
      </dgm:prSet>
      <dgm:spPr/>
    </dgm:pt>
    <dgm:pt modelId="{07D672D6-7AA4-4F7F-A644-D80D03F8630C}" type="pres">
      <dgm:prSet presAssocID="{CF7ADAF2-EF1A-4052-BC50-4A3661C1D1A5}" presName="dummyMaxCanvas" presStyleCnt="0"/>
      <dgm:spPr/>
    </dgm:pt>
    <dgm:pt modelId="{9EC81AE5-5C36-48F5-A18F-BDFCD4919E13}" type="pres">
      <dgm:prSet presAssocID="{CF7ADAF2-EF1A-4052-BC50-4A3661C1D1A5}" presName="parentComposite" presStyleCnt="0"/>
      <dgm:spPr/>
    </dgm:pt>
    <dgm:pt modelId="{C6BE0A32-CA23-4D1F-80FC-0D0668678DB9}" type="pres">
      <dgm:prSet presAssocID="{CF7ADAF2-EF1A-4052-BC50-4A3661C1D1A5}" presName="parent1" presStyleLbl="alignAccFollowNode1" presStyleIdx="0" presStyleCnt="4" custFlipHor="1" custScaleX="84560" custLinFactY="100000" custLinFactNeighborX="5553" custLinFactNeighborY="199435">
        <dgm:presLayoutVars>
          <dgm:chMax val="4"/>
        </dgm:presLayoutVars>
      </dgm:prSet>
      <dgm:spPr/>
    </dgm:pt>
    <dgm:pt modelId="{6CDE62F1-D6B5-4D88-8570-DD141F0B21AA}" type="pres">
      <dgm:prSet presAssocID="{CF7ADAF2-EF1A-4052-BC50-4A3661C1D1A5}" presName="parent2" presStyleLbl="alignAccFollowNode1" presStyleIdx="1" presStyleCnt="4" custScaleX="158107" custLinFactY="100000" custLinFactNeighborX="527" custLinFactNeighborY="188889">
        <dgm:presLayoutVars>
          <dgm:chMax val="4"/>
        </dgm:presLayoutVars>
      </dgm:prSet>
      <dgm:spPr/>
    </dgm:pt>
    <dgm:pt modelId="{CF649FFE-B56D-4D71-B166-C9C32EE68C7F}" type="pres">
      <dgm:prSet presAssocID="{CF7ADAF2-EF1A-4052-BC50-4A3661C1D1A5}" presName="childrenComposite" presStyleCnt="0"/>
      <dgm:spPr/>
    </dgm:pt>
    <dgm:pt modelId="{4F7D9142-ED5C-4CDF-AFF0-D2B00D0338E9}" type="pres">
      <dgm:prSet presAssocID="{CF7ADAF2-EF1A-4052-BC50-4A3661C1D1A5}" presName="dummyMaxCanvas_ChildArea" presStyleCnt="0"/>
      <dgm:spPr/>
    </dgm:pt>
    <dgm:pt modelId="{1CED80C7-000F-4C0B-936C-34575B2CC6A3}" type="pres">
      <dgm:prSet presAssocID="{CF7ADAF2-EF1A-4052-BC50-4A3661C1D1A5}" presName="fulcrum" presStyleLbl="alignAccFollowNode1" presStyleIdx="2" presStyleCnt="4" custLinFactNeighborX="2729" custLinFactNeighborY="40631"/>
      <dgm:spPr/>
    </dgm:pt>
    <dgm:pt modelId="{24F00E0E-A2B7-44B2-9697-75E3427A1ED5}" type="pres">
      <dgm:prSet presAssocID="{CF7ADAF2-EF1A-4052-BC50-4A3661C1D1A5}" presName="balance_00" presStyleLbl="alignAccFollowNode1" presStyleIdx="3" presStyleCnt="4">
        <dgm:presLayoutVars>
          <dgm:bulletEnabled val="1"/>
        </dgm:presLayoutVars>
      </dgm:prSet>
      <dgm:spPr/>
    </dgm:pt>
  </dgm:ptLst>
  <dgm:cxnLst>
    <dgm:cxn modelId="{65E2A813-E38E-42A8-95D3-0EF8F95D9288}" type="presOf" srcId="{CF7ADAF2-EF1A-4052-BC50-4A3661C1D1A5}" destId="{30CE8337-B426-4776-8060-BA8AAD65DE04}" srcOrd="0" destOrd="0" presId="urn:microsoft.com/office/officeart/2005/8/layout/balance1"/>
    <dgm:cxn modelId="{CA241D81-110E-47BA-AF67-609D07879365}" type="presOf" srcId="{EEF99C8F-45DE-47EF-B5D2-05DC35839C02}" destId="{C6BE0A32-CA23-4D1F-80FC-0D0668678DB9}" srcOrd="0" destOrd="0" presId="urn:microsoft.com/office/officeart/2005/8/layout/balance1"/>
    <dgm:cxn modelId="{917E9BB3-3F35-4780-A0C4-A012E7CB5EA5}" type="presOf" srcId="{2B3E9648-99A1-4CFC-8868-955D3654143A}" destId="{6CDE62F1-D6B5-4D88-8570-DD141F0B21AA}" srcOrd="0" destOrd="0" presId="urn:microsoft.com/office/officeart/2005/8/layout/balance1"/>
    <dgm:cxn modelId="{8677FBBE-1509-4B8F-9FC1-6ED930877F86}" srcId="{CF7ADAF2-EF1A-4052-BC50-4A3661C1D1A5}" destId="{EEF99C8F-45DE-47EF-B5D2-05DC35839C02}" srcOrd="0" destOrd="0" parTransId="{F41C057D-105E-4724-AF0D-7D910CE16BA9}" sibTransId="{D4B6DB2F-1A96-4F56-A83B-28BDCB9C6D2C}"/>
    <dgm:cxn modelId="{57BB05F0-454D-4E99-9D18-FE76883692AE}" srcId="{CF7ADAF2-EF1A-4052-BC50-4A3661C1D1A5}" destId="{2B3E9648-99A1-4CFC-8868-955D3654143A}" srcOrd="1" destOrd="0" parTransId="{0C933007-B277-44CB-A239-7C0CE0EC7F10}" sibTransId="{61E33053-15FE-4463-8012-70E5DBA647BF}"/>
    <dgm:cxn modelId="{6879C648-161C-4FDA-9899-CE818B5B21C6}" type="presParOf" srcId="{30CE8337-B426-4776-8060-BA8AAD65DE04}" destId="{07D672D6-7AA4-4F7F-A644-D80D03F8630C}" srcOrd="0" destOrd="0" presId="urn:microsoft.com/office/officeart/2005/8/layout/balance1"/>
    <dgm:cxn modelId="{CDE1C06D-DA44-41CD-A9E1-2F764B468C31}" type="presParOf" srcId="{30CE8337-B426-4776-8060-BA8AAD65DE04}" destId="{9EC81AE5-5C36-48F5-A18F-BDFCD4919E13}" srcOrd="1" destOrd="0" presId="urn:microsoft.com/office/officeart/2005/8/layout/balance1"/>
    <dgm:cxn modelId="{06585700-E556-4D29-AE25-FC8ECCE62CF7}" type="presParOf" srcId="{9EC81AE5-5C36-48F5-A18F-BDFCD4919E13}" destId="{C6BE0A32-CA23-4D1F-80FC-0D0668678DB9}" srcOrd="0" destOrd="0" presId="urn:microsoft.com/office/officeart/2005/8/layout/balance1"/>
    <dgm:cxn modelId="{134F3283-46CE-4D7A-8ECF-64A7EFE4A1CC}" type="presParOf" srcId="{9EC81AE5-5C36-48F5-A18F-BDFCD4919E13}" destId="{6CDE62F1-D6B5-4D88-8570-DD141F0B21AA}" srcOrd="1" destOrd="0" presId="urn:microsoft.com/office/officeart/2005/8/layout/balance1"/>
    <dgm:cxn modelId="{BAA5AA7E-4114-4C29-A307-30F9B7FF326F}" type="presParOf" srcId="{30CE8337-B426-4776-8060-BA8AAD65DE04}" destId="{CF649FFE-B56D-4D71-B166-C9C32EE68C7F}" srcOrd="2" destOrd="0" presId="urn:microsoft.com/office/officeart/2005/8/layout/balance1"/>
    <dgm:cxn modelId="{49EEF26D-44AD-4C47-B880-237F055FBBCA}" type="presParOf" srcId="{CF649FFE-B56D-4D71-B166-C9C32EE68C7F}" destId="{4F7D9142-ED5C-4CDF-AFF0-D2B00D0338E9}" srcOrd="0" destOrd="0" presId="urn:microsoft.com/office/officeart/2005/8/layout/balance1"/>
    <dgm:cxn modelId="{C749D250-7C47-4D4E-93AE-00C59C2EC1F8}" type="presParOf" srcId="{CF649FFE-B56D-4D71-B166-C9C32EE68C7F}" destId="{1CED80C7-000F-4C0B-936C-34575B2CC6A3}" srcOrd="1" destOrd="0" presId="urn:microsoft.com/office/officeart/2005/8/layout/balance1"/>
    <dgm:cxn modelId="{C6E49E2D-AD18-479B-8391-3F3527E32C83}" type="presParOf" srcId="{CF649FFE-B56D-4D71-B166-C9C32EE68C7F}" destId="{24F00E0E-A2B7-44B2-9697-75E3427A1ED5}"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FB255-1FFB-4D75-9A08-8E091EC3B028}" type="doc">
      <dgm:prSet loTypeId="urn:microsoft.com/office/officeart/2005/8/layout/matrix2" loCatId="matrix" qsTypeId="urn:microsoft.com/office/officeart/2005/8/quickstyle/3d3" qsCatId="3D" csTypeId="urn:microsoft.com/office/officeart/2005/8/colors/accent1_2" csCatId="accent1" phldr="1"/>
      <dgm:spPr/>
      <dgm:t>
        <a:bodyPr/>
        <a:lstStyle/>
        <a:p>
          <a:endParaRPr lang="da-DK"/>
        </a:p>
      </dgm:t>
    </dgm:pt>
    <dgm:pt modelId="{3E5E40DB-A210-4166-B7AD-FE4C411E5BAD}">
      <dgm:prSet phldrT="[Tekst]"/>
      <dgm:spPr/>
      <dgm:t>
        <a:bodyPr/>
        <a:lstStyle/>
        <a:p>
          <a:r>
            <a:rPr lang="da-DK" dirty="0"/>
            <a:t>Offentlig kulturformidling</a:t>
          </a:r>
        </a:p>
      </dgm:t>
    </dgm:pt>
    <dgm:pt modelId="{C3FEDBA5-EF2F-4F1F-80A6-A4C0B3AF30B3}" type="parTrans" cxnId="{0533FCE1-CB23-40E4-9419-7F1576B293F2}">
      <dgm:prSet/>
      <dgm:spPr/>
      <dgm:t>
        <a:bodyPr/>
        <a:lstStyle/>
        <a:p>
          <a:endParaRPr lang="da-DK"/>
        </a:p>
      </dgm:t>
    </dgm:pt>
    <dgm:pt modelId="{618A931F-B9B1-4DC9-B3E8-3E964D99ACC7}" type="sibTrans" cxnId="{0533FCE1-CB23-40E4-9419-7F1576B293F2}">
      <dgm:prSet/>
      <dgm:spPr/>
      <dgm:t>
        <a:bodyPr/>
        <a:lstStyle/>
        <a:p>
          <a:endParaRPr lang="da-DK"/>
        </a:p>
      </dgm:t>
    </dgm:pt>
    <dgm:pt modelId="{43966ED3-1C17-4248-BDCE-5020B6994860}">
      <dgm:prSet phldrT="[Tekst]"/>
      <dgm:spPr/>
      <dgm:t>
        <a:bodyPr/>
        <a:lstStyle/>
        <a:p>
          <a:r>
            <a:rPr lang="da-DK" dirty="0"/>
            <a:t>Kulturaktiviteter målrettet sårbare/udvalgte grupper af borgere</a:t>
          </a:r>
        </a:p>
      </dgm:t>
    </dgm:pt>
    <dgm:pt modelId="{16669DA9-09D6-4898-83C3-F6FFF0FCA1AE}" type="parTrans" cxnId="{6B49DB33-9B22-4BEA-B160-64AFEF54FC0E}">
      <dgm:prSet/>
      <dgm:spPr/>
      <dgm:t>
        <a:bodyPr/>
        <a:lstStyle/>
        <a:p>
          <a:endParaRPr lang="da-DK"/>
        </a:p>
      </dgm:t>
    </dgm:pt>
    <dgm:pt modelId="{55E220F6-EB2D-4ADB-979D-08EAA251DCE2}" type="sibTrans" cxnId="{6B49DB33-9B22-4BEA-B160-64AFEF54FC0E}">
      <dgm:prSet/>
      <dgm:spPr/>
      <dgm:t>
        <a:bodyPr/>
        <a:lstStyle/>
        <a:p>
          <a:endParaRPr lang="da-DK"/>
        </a:p>
      </dgm:t>
    </dgm:pt>
    <dgm:pt modelId="{8DB62EDD-96BA-4877-B1AA-3F9603BE641B}">
      <dgm:prSet phldrT="[Tekst]"/>
      <dgm:spPr/>
      <dgm:t>
        <a:bodyPr/>
        <a:lstStyle/>
        <a:p>
          <a:r>
            <a:rPr lang="da-DK" dirty="0"/>
            <a:t>Komplementær medicin</a:t>
          </a:r>
          <a:br>
            <a:rPr lang="da-DK" dirty="0"/>
          </a:br>
          <a:r>
            <a:rPr lang="da-DK" dirty="0"/>
            <a:t>ex Musik medicin</a:t>
          </a:r>
        </a:p>
      </dgm:t>
    </dgm:pt>
    <dgm:pt modelId="{BE696579-093B-4087-97E4-23185FDCA630}" type="parTrans" cxnId="{9A5A165F-0EB7-4A3F-9246-AAB994D70550}">
      <dgm:prSet/>
      <dgm:spPr/>
      <dgm:t>
        <a:bodyPr/>
        <a:lstStyle/>
        <a:p>
          <a:endParaRPr lang="da-DK"/>
        </a:p>
      </dgm:t>
    </dgm:pt>
    <dgm:pt modelId="{30835DE9-4EB6-4725-8DF2-BFE987763A20}" type="sibTrans" cxnId="{9A5A165F-0EB7-4A3F-9246-AAB994D70550}">
      <dgm:prSet/>
      <dgm:spPr/>
      <dgm:t>
        <a:bodyPr/>
        <a:lstStyle/>
        <a:p>
          <a:endParaRPr lang="da-DK"/>
        </a:p>
      </dgm:t>
    </dgm:pt>
    <dgm:pt modelId="{45839048-9B43-49D3-B78A-2C5C82AB91DD}">
      <dgm:prSet phldrT="[Tekst]"/>
      <dgm:spPr/>
      <dgm:t>
        <a:bodyPr/>
        <a:lstStyle/>
        <a:p>
          <a:r>
            <a:rPr lang="da-DK" dirty="0"/>
            <a:t>Kunstterapiformer til patienter &amp; klienter</a:t>
          </a:r>
        </a:p>
      </dgm:t>
    </dgm:pt>
    <dgm:pt modelId="{B3117D51-9E64-44D5-AB4F-897B75ED6C3F}" type="parTrans" cxnId="{763BFECB-32FA-4D47-8BC0-592EFDA9F02F}">
      <dgm:prSet/>
      <dgm:spPr/>
      <dgm:t>
        <a:bodyPr/>
        <a:lstStyle/>
        <a:p>
          <a:endParaRPr lang="da-DK"/>
        </a:p>
      </dgm:t>
    </dgm:pt>
    <dgm:pt modelId="{01D693BC-86D4-4980-AA4D-5CE6B4552123}" type="sibTrans" cxnId="{763BFECB-32FA-4D47-8BC0-592EFDA9F02F}">
      <dgm:prSet/>
      <dgm:spPr/>
      <dgm:t>
        <a:bodyPr/>
        <a:lstStyle/>
        <a:p>
          <a:endParaRPr lang="da-DK"/>
        </a:p>
      </dgm:t>
    </dgm:pt>
    <dgm:pt modelId="{3E48D4CB-EBA9-442F-9247-83A78FA8D318}" type="pres">
      <dgm:prSet presAssocID="{5C9FB255-1FFB-4D75-9A08-8E091EC3B028}" presName="matrix" presStyleCnt="0">
        <dgm:presLayoutVars>
          <dgm:chMax val="1"/>
          <dgm:dir/>
          <dgm:resizeHandles val="exact"/>
        </dgm:presLayoutVars>
      </dgm:prSet>
      <dgm:spPr/>
    </dgm:pt>
    <dgm:pt modelId="{3C51A8F5-F5F8-4CB0-9F42-06E1443DAF18}" type="pres">
      <dgm:prSet presAssocID="{5C9FB255-1FFB-4D75-9A08-8E091EC3B028}" presName="axisShape" presStyleLbl="bgShp" presStyleIdx="0" presStyleCnt="1"/>
      <dgm:spPr/>
    </dgm:pt>
    <dgm:pt modelId="{4DC2CDF2-8ABF-4661-992C-05A0DB1FFE83}" type="pres">
      <dgm:prSet presAssocID="{5C9FB255-1FFB-4D75-9A08-8E091EC3B028}" presName="rect1" presStyleLbl="node1" presStyleIdx="0" presStyleCnt="4">
        <dgm:presLayoutVars>
          <dgm:chMax val="0"/>
          <dgm:chPref val="0"/>
          <dgm:bulletEnabled val="1"/>
        </dgm:presLayoutVars>
      </dgm:prSet>
      <dgm:spPr/>
    </dgm:pt>
    <dgm:pt modelId="{EF33B85C-5A79-48E4-8B7D-8B2D2202C1AA}" type="pres">
      <dgm:prSet presAssocID="{5C9FB255-1FFB-4D75-9A08-8E091EC3B028}" presName="rect2" presStyleLbl="node1" presStyleIdx="1" presStyleCnt="4" custLinFactNeighborX="-830" custLinFactNeighborY="701">
        <dgm:presLayoutVars>
          <dgm:chMax val="0"/>
          <dgm:chPref val="0"/>
          <dgm:bulletEnabled val="1"/>
        </dgm:presLayoutVars>
      </dgm:prSet>
      <dgm:spPr/>
    </dgm:pt>
    <dgm:pt modelId="{2981DACE-F8C2-4D45-9013-CB131C74C4B2}" type="pres">
      <dgm:prSet presAssocID="{5C9FB255-1FFB-4D75-9A08-8E091EC3B028}" presName="rect3" presStyleLbl="node1" presStyleIdx="2" presStyleCnt="4">
        <dgm:presLayoutVars>
          <dgm:chMax val="0"/>
          <dgm:chPref val="0"/>
          <dgm:bulletEnabled val="1"/>
        </dgm:presLayoutVars>
      </dgm:prSet>
      <dgm:spPr/>
    </dgm:pt>
    <dgm:pt modelId="{F573C609-732B-4691-9DF7-30DCE3E80183}" type="pres">
      <dgm:prSet presAssocID="{5C9FB255-1FFB-4D75-9A08-8E091EC3B028}" presName="rect4" presStyleLbl="node1" presStyleIdx="3" presStyleCnt="4">
        <dgm:presLayoutVars>
          <dgm:chMax val="0"/>
          <dgm:chPref val="0"/>
          <dgm:bulletEnabled val="1"/>
        </dgm:presLayoutVars>
      </dgm:prSet>
      <dgm:spPr/>
    </dgm:pt>
  </dgm:ptLst>
  <dgm:cxnLst>
    <dgm:cxn modelId="{C8246933-F79E-4FBD-849D-AF5975BB2AE8}" type="presOf" srcId="{43966ED3-1C17-4248-BDCE-5020B6994860}" destId="{EF33B85C-5A79-48E4-8B7D-8B2D2202C1AA}" srcOrd="0" destOrd="0" presId="urn:microsoft.com/office/officeart/2005/8/layout/matrix2"/>
    <dgm:cxn modelId="{6B49DB33-9B22-4BEA-B160-64AFEF54FC0E}" srcId="{5C9FB255-1FFB-4D75-9A08-8E091EC3B028}" destId="{43966ED3-1C17-4248-BDCE-5020B6994860}" srcOrd="1" destOrd="0" parTransId="{16669DA9-09D6-4898-83C3-F6FFF0FCA1AE}" sibTransId="{55E220F6-EB2D-4ADB-979D-08EAA251DCE2}"/>
    <dgm:cxn modelId="{9A5A165F-0EB7-4A3F-9246-AAB994D70550}" srcId="{5C9FB255-1FFB-4D75-9A08-8E091EC3B028}" destId="{8DB62EDD-96BA-4877-B1AA-3F9603BE641B}" srcOrd="2" destOrd="0" parTransId="{BE696579-093B-4087-97E4-23185FDCA630}" sibTransId="{30835DE9-4EB6-4725-8DF2-BFE987763A20}"/>
    <dgm:cxn modelId="{C4F93979-C521-449B-AB2F-85672A361872}" type="presOf" srcId="{5C9FB255-1FFB-4D75-9A08-8E091EC3B028}" destId="{3E48D4CB-EBA9-442F-9247-83A78FA8D318}" srcOrd="0" destOrd="0" presId="urn:microsoft.com/office/officeart/2005/8/layout/matrix2"/>
    <dgm:cxn modelId="{763BFECB-32FA-4D47-8BC0-592EFDA9F02F}" srcId="{5C9FB255-1FFB-4D75-9A08-8E091EC3B028}" destId="{45839048-9B43-49D3-B78A-2C5C82AB91DD}" srcOrd="3" destOrd="0" parTransId="{B3117D51-9E64-44D5-AB4F-897B75ED6C3F}" sibTransId="{01D693BC-86D4-4980-AA4D-5CE6B4552123}"/>
    <dgm:cxn modelId="{7EAEFCCC-B5D4-49DC-8711-C0B93963964E}" type="presOf" srcId="{45839048-9B43-49D3-B78A-2C5C82AB91DD}" destId="{F573C609-732B-4691-9DF7-30DCE3E80183}" srcOrd="0" destOrd="0" presId="urn:microsoft.com/office/officeart/2005/8/layout/matrix2"/>
    <dgm:cxn modelId="{0CE570CF-D56C-4EBE-8DFE-D28E65C7EE83}" type="presOf" srcId="{3E5E40DB-A210-4166-B7AD-FE4C411E5BAD}" destId="{4DC2CDF2-8ABF-4661-992C-05A0DB1FFE83}" srcOrd="0" destOrd="0" presId="urn:microsoft.com/office/officeart/2005/8/layout/matrix2"/>
    <dgm:cxn modelId="{D4D2A8DF-13E4-46C2-A95A-DA978132FF64}" type="presOf" srcId="{8DB62EDD-96BA-4877-B1AA-3F9603BE641B}" destId="{2981DACE-F8C2-4D45-9013-CB131C74C4B2}" srcOrd="0" destOrd="0" presId="urn:microsoft.com/office/officeart/2005/8/layout/matrix2"/>
    <dgm:cxn modelId="{0533FCE1-CB23-40E4-9419-7F1576B293F2}" srcId="{5C9FB255-1FFB-4D75-9A08-8E091EC3B028}" destId="{3E5E40DB-A210-4166-B7AD-FE4C411E5BAD}" srcOrd="0" destOrd="0" parTransId="{C3FEDBA5-EF2F-4F1F-80A6-A4C0B3AF30B3}" sibTransId="{618A931F-B9B1-4DC9-B3E8-3E964D99ACC7}"/>
    <dgm:cxn modelId="{4889E1C1-F324-4808-B4B5-C9E4B38525CE}" type="presParOf" srcId="{3E48D4CB-EBA9-442F-9247-83A78FA8D318}" destId="{3C51A8F5-F5F8-4CB0-9F42-06E1443DAF18}" srcOrd="0" destOrd="0" presId="urn:microsoft.com/office/officeart/2005/8/layout/matrix2"/>
    <dgm:cxn modelId="{CE5903C1-AD7C-446B-B5C4-AA30057A755A}" type="presParOf" srcId="{3E48D4CB-EBA9-442F-9247-83A78FA8D318}" destId="{4DC2CDF2-8ABF-4661-992C-05A0DB1FFE83}" srcOrd="1" destOrd="0" presId="urn:microsoft.com/office/officeart/2005/8/layout/matrix2"/>
    <dgm:cxn modelId="{D3403F5C-6E6E-4EBA-A24A-C6F57DD18F6C}" type="presParOf" srcId="{3E48D4CB-EBA9-442F-9247-83A78FA8D318}" destId="{EF33B85C-5A79-48E4-8B7D-8B2D2202C1AA}" srcOrd="2" destOrd="0" presId="urn:microsoft.com/office/officeart/2005/8/layout/matrix2"/>
    <dgm:cxn modelId="{8977C3BD-17C4-48FF-9F1E-64303F56CC6D}" type="presParOf" srcId="{3E48D4CB-EBA9-442F-9247-83A78FA8D318}" destId="{2981DACE-F8C2-4D45-9013-CB131C74C4B2}" srcOrd="3" destOrd="0" presId="urn:microsoft.com/office/officeart/2005/8/layout/matrix2"/>
    <dgm:cxn modelId="{4F7213BE-976B-417E-9EF9-1B636A6F5038}" type="presParOf" srcId="{3E48D4CB-EBA9-442F-9247-83A78FA8D318}" destId="{F573C609-732B-4691-9DF7-30DCE3E8018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28176F-4E7A-4E8A-A9A3-178C68CD2DBE}" type="doc">
      <dgm:prSet loTypeId="urn:microsoft.com/office/officeart/2005/8/layout/venn1" loCatId="relationship" qsTypeId="urn:microsoft.com/office/officeart/2005/8/quickstyle/simple1" qsCatId="simple" csTypeId="urn:microsoft.com/office/officeart/2005/8/colors/accent1_2" csCatId="accent1" phldr="1"/>
      <dgm:spPr/>
    </dgm:pt>
    <dgm:pt modelId="{B01C4CFE-A985-4967-9BC2-3AE80E7843C9}">
      <dgm:prSet phldrT="[Tekst]"/>
      <dgm:spPr/>
      <dgm:t>
        <a:bodyPr/>
        <a:lstStyle/>
        <a:p>
          <a:r>
            <a:rPr lang="da-DK" dirty="0"/>
            <a:t>Offentlig kulturformidling</a:t>
          </a:r>
        </a:p>
      </dgm:t>
    </dgm:pt>
    <dgm:pt modelId="{6AAE09D5-0D7E-434B-82E0-9EBB3B03EE3A}" type="parTrans" cxnId="{CB4F6C76-CEB6-4D31-8E7B-CF328D0D62E0}">
      <dgm:prSet/>
      <dgm:spPr/>
      <dgm:t>
        <a:bodyPr/>
        <a:lstStyle/>
        <a:p>
          <a:endParaRPr lang="da-DK"/>
        </a:p>
      </dgm:t>
    </dgm:pt>
    <dgm:pt modelId="{F40BF746-D748-4D34-9587-C552744E6928}" type="sibTrans" cxnId="{CB4F6C76-CEB6-4D31-8E7B-CF328D0D62E0}">
      <dgm:prSet/>
      <dgm:spPr/>
      <dgm:t>
        <a:bodyPr/>
        <a:lstStyle/>
        <a:p>
          <a:endParaRPr lang="da-DK"/>
        </a:p>
      </dgm:t>
    </dgm:pt>
    <dgm:pt modelId="{31D63B80-FF8A-4600-9FBD-39855A18880D}">
      <dgm:prSet phldrT="[Tekst]"/>
      <dgm:spPr/>
      <dgm:t>
        <a:bodyPr/>
        <a:lstStyle/>
        <a:p>
          <a:r>
            <a:rPr lang="da-DK" dirty="0"/>
            <a:t>Kunstterapiformer</a:t>
          </a:r>
        </a:p>
      </dgm:t>
    </dgm:pt>
    <dgm:pt modelId="{9A78B7E4-E1A9-4BA3-942B-39404270BEB5}" type="parTrans" cxnId="{BD825E85-6DC3-4886-9A8D-942A3098A32A}">
      <dgm:prSet/>
      <dgm:spPr/>
      <dgm:t>
        <a:bodyPr/>
        <a:lstStyle/>
        <a:p>
          <a:endParaRPr lang="da-DK"/>
        </a:p>
      </dgm:t>
    </dgm:pt>
    <dgm:pt modelId="{DBAE307C-E3F0-434B-9EFE-E2526C65B898}" type="sibTrans" cxnId="{BD825E85-6DC3-4886-9A8D-942A3098A32A}">
      <dgm:prSet/>
      <dgm:spPr/>
      <dgm:t>
        <a:bodyPr/>
        <a:lstStyle/>
        <a:p>
          <a:endParaRPr lang="da-DK"/>
        </a:p>
      </dgm:t>
    </dgm:pt>
    <dgm:pt modelId="{BF406311-8A8E-48F1-A52C-F6323338352B}">
      <dgm:prSet phldrT="[Tekst]"/>
      <dgm:spPr/>
      <dgm:t>
        <a:bodyPr/>
        <a:lstStyle/>
        <a:p>
          <a:r>
            <a:rPr lang="da-DK" dirty="0"/>
            <a:t>Komplementær behandling</a:t>
          </a:r>
        </a:p>
      </dgm:t>
    </dgm:pt>
    <dgm:pt modelId="{D3515CAC-FA1A-490B-B3FD-64C98802448A}" type="parTrans" cxnId="{3E580785-1161-4F49-9520-A6226CD98594}">
      <dgm:prSet/>
      <dgm:spPr/>
      <dgm:t>
        <a:bodyPr/>
        <a:lstStyle/>
        <a:p>
          <a:endParaRPr lang="da-DK"/>
        </a:p>
      </dgm:t>
    </dgm:pt>
    <dgm:pt modelId="{54CEEF0B-D774-41F7-B39A-4C88BF577266}" type="sibTrans" cxnId="{3E580785-1161-4F49-9520-A6226CD98594}">
      <dgm:prSet/>
      <dgm:spPr/>
      <dgm:t>
        <a:bodyPr/>
        <a:lstStyle/>
        <a:p>
          <a:endParaRPr lang="da-DK"/>
        </a:p>
      </dgm:t>
    </dgm:pt>
    <dgm:pt modelId="{C3642107-E1BA-46D3-A8E3-AA14223333AB}">
      <dgm:prSet/>
      <dgm:spPr/>
      <dgm:t>
        <a:bodyPr/>
        <a:lstStyle/>
        <a:p>
          <a:r>
            <a:rPr lang="da-DK" dirty="0"/>
            <a:t>Tilpasset kulturaktiviteter</a:t>
          </a:r>
        </a:p>
      </dgm:t>
    </dgm:pt>
    <dgm:pt modelId="{6F0FB2E7-252E-4E19-9D13-77A810EAB6C4}" type="parTrans" cxnId="{E5C72D5A-4A78-4FE5-BC90-2CAD9123CD93}">
      <dgm:prSet/>
      <dgm:spPr/>
      <dgm:t>
        <a:bodyPr/>
        <a:lstStyle/>
        <a:p>
          <a:endParaRPr lang="da-DK"/>
        </a:p>
      </dgm:t>
    </dgm:pt>
    <dgm:pt modelId="{AF5B9F35-6377-4054-A978-5C9ED723838A}" type="sibTrans" cxnId="{E5C72D5A-4A78-4FE5-BC90-2CAD9123CD93}">
      <dgm:prSet/>
      <dgm:spPr/>
      <dgm:t>
        <a:bodyPr/>
        <a:lstStyle/>
        <a:p>
          <a:endParaRPr lang="da-DK"/>
        </a:p>
      </dgm:t>
    </dgm:pt>
    <dgm:pt modelId="{5AFC2AFF-CB67-47F3-8ACF-914137B812BE}" type="pres">
      <dgm:prSet presAssocID="{D728176F-4E7A-4E8A-A9A3-178C68CD2DBE}" presName="compositeShape" presStyleCnt="0">
        <dgm:presLayoutVars>
          <dgm:chMax val="7"/>
          <dgm:dir/>
          <dgm:resizeHandles val="exact"/>
        </dgm:presLayoutVars>
      </dgm:prSet>
      <dgm:spPr/>
    </dgm:pt>
    <dgm:pt modelId="{1D934702-B07C-4705-ADF0-E87789F99617}" type="pres">
      <dgm:prSet presAssocID="{B01C4CFE-A985-4967-9BC2-3AE80E7843C9}" presName="circ1" presStyleLbl="vennNode1" presStyleIdx="0" presStyleCnt="4"/>
      <dgm:spPr/>
    </dgm:pt>
    <dgm:pt modelId="{6834C286-3FD6-48DE-A7D6-3546CC3FEE81}" type="pres">
      <dgm:prSet presAssocID="{B01C4CFE-A985-4967-9BC2-3AE80E7843C9}" presName="circ1Tx" presStyleLbl="revTx" presStyleIdx="0" presStyleCnt="0">
        <dgm:presLayoutVars>
          <dgm:chMax val="0"/>
          <dgm:chPref val="0"/>
          <dgm:bulletEnabled val="1"/>
        </dgm:presLayoutVars>
      </dgm:prSet>
      <dgm:spPr/>
    </dgm:pt>
    <dgm:pt modelId="{3F2A32EF-D528-480D-A86B-97335E5E660B}" type="pres">
      <dgm:prSet presAssocID="{C3642107-E1BA-46D3-A8E3-AA14223333AB}" presName="circ2" presStyleLbl="vennNode1" presStyleIdx="1" presStyleCnt="4" custLinFactNeighborX="1777" custLinFactNeighborY="-9568"/>
      <dgm:spPr/>
    </dgm:pt>
    <dgm:pt modelId="{965B86C5-4B70-4550-8BA3-4FB328D05F88}" type="pres">
      <dgm:prSet presAssocID="{C3642107-E1BA-46D3-A8E3-AA14223333AB}" presName="circ2Tx" presStyleLbl="revTx" presStyleIdx="0" presStyleCnt="0">
        <dgm:presLayoutVars>
          <dgm:chMax val="0"/>
          <dgm:chPref val="0"/>
          <dgm:bulletEnabled val="1"/>
        </dgm:presLayoutVars>
      </dgm:prSet>
      <dgm:spPr/>
    </dgm:pt>
    <dgm:pt modelId="{E29FA134-5FF4-40F9-B7A9-7ADF55A1089A}" type="pres">
      <dgm:prSet presAssocID="{31D63B80-FF8A-4600-9FBD-39855A18880D}" presName="circ3" presStyleLbl="vennNode1" presStyleIdx="2" presStyleCnt="4" custLinFactNeighborY="-5572"/>
      <dgm:spPr/>
    </dgm:pt>
    <dgm:pt modelId="{D8DE689C-A822-4D83-A8B2-C0E8E046C7DE}" type="pres">
      <dgm:prSet presAssocID="{31D63B80-FF8A-4600-9FBD-39855A18880D}" presName="circ3Tx" presStyleLbl="revTx" presStyleIdx="0" presStyleCnt="0">
        <dgm:presLayoutVars>
          <dgm:chMax val="0"/>
          <dgm:chPref val="0"/>
          <dgm:bulletEnabled val="1"/>
        </dgm:presLayoutVars>
      </dgm:prSet>
      <dgm:spPr/>
    </dgm:pt>
    <dgm:pt modelId="{D855986D-5C0D-4F05-9252-AEF2C45F84FE}" type="pres">
      <dgm:prSet presAssocID="{BF406311-8A8E-48F1-A52C-F6323338352B}" presName="circ4" presStyleLbl="vennNode1" presStyleIdx="3" presStyleCnt="4" custLinFactNeighborX="2410" custLinFactNeighborY="-9008"/>
      <dgm:spPr/>
    </dgm:pt>
    <dgm:pt modelId="{8131DA83-A300-472C-B6E4-2F91A9A4EDD8}" type="pres">
      <dgm:prSet presAssocID="{BF406311-8A8E-48F1-A52C-F6323338352B}" presName="circ4Tx" presStyleLbl="revTx" presStyleIdx="0" presStyleCnt="0">
        <dgm:presLayoutVars>
          <dgm:chMax val="0"/>
          <dgm:chPref val="0"/>
          <dgm:bulletEnabled val="1"/>
        </dgm:presLayoutVars>
      </dgm:prSet>
      <dgm:spPr/>
    </dgm:pt>
  </dgm:ptLst>
  <dgm:cxnLst>
    <dgm:cxn modelId="{EE304315-93BA-4374-B543-1927B1F41C7B}" type="presOf" srcId="{B01C4CFE-A985-4967-9BC2-3AE80E7843C9}" destId="{1D934702-B07C-4705-ADF0-E87789F99617}" srcOrd="0" destOrd="0" presId="urn:microsoft.com/office/officeart/2005/8/layout/venn1"/>
    <dgm:cxn modelId="{6AF2541B-5F14-4330-9912-4AE08E377732}" type="presOf" srcId="{31D63B80-FF8A-4600-9FBD-39855A18880D}" destId="{E29FA134-5FF4-40F9-B7A9-7ADF55A1089A}" srcOrd="0" destOrd="0" presId="urn:microsoft.com/office/officeart/2005/8/layout/venn1"/>
    <dgm:cxn modelId="{5295D13D-2D64-432A-BAC7-B377D3FBC4D8}" type="presOf" srcId="{31D63B80-FF8A-4600-9FBD-39855A18880D}" destId="{D8DE689C-A822-4D83-A8B2-C0E8E046C7DE}" srcOrd="1" destOrd="0" presId="urn:microsoft.com/office/officeart/2005/8/layout/venn1"/>
    <dgm:cxn modelId="{2C56E673-3579-4B1F-9DB2-8C5759C283F7}" type="presOf" srcId="{B01C4CFE-A985-4967-9BC2-3AE80E7843C9}" destId="{6834C286-3FD6-48DE-A7D6-3546CC3FEE81}" srcOrd="1" destOrd="0" presId="urn:microsoft.com/office/officeart/2005/8/layout/venn1"/>
    <dgm:cxn modelId="{CB4F6C76-CEB6-4D31-8E7B-CF328D0D62E0}" srcId="{D728176F-4E7A-4E8A-A9A3-178C68CD2DBE}" destId="{B01C4CFE-A985-4967-9BC2-3AE80E7843C9}" srcOrd="0" destOrd="0" parTransId="{6AAE09D5-0D7E-434B-82E0-9EBB3B03EE3A}" sibTransId="{F40BF746-D748-4D34-9587-C552744E6928}"/>
    <dgm:cxn modelId="{E5C72D5A-4A78-4FE5-BC90-2CAD9123CD93}" srcId="{D728176F-4E7A-4E8A-A9A3-178C68CD2DBE}" destId="{C3642107-E1BA-46D3-A8E3-AA14223333AB}" srcOrd="1" destOrd="0" parTransId="{6F0FB2E7-252E-4E19-9D13-77A810EAB6C4}" sibTransId="{AF5B9F35-6377-4054-A978-5C9ED723838A}"/>
    <dgm:cxn modelId="{379EB882-B048-472D-B496-E56FE1CA17EE}" type="presOf" srcId="{BF406311-8A8E-48F1-A52C-F6323338352B}" destId="{8131DA83-A300-472C-B6E4-2F91A9A4EDD8}" srcOrd="1" destOrd="0" presId="urn:microsoft.com/office/officeart/2005/8/layout/venn1"/>
    <dgm:cxn modelId="{3E580785-1161-4F49-9520-A6226CD98594}" srcId="{D728176F-4E7A-4E8A-A9A3-178C68CD2DBE}" destId="{BF406311-8A8E-48F1-A52C-F6323338352B}" srcOrd="3" destOrd="0" parTransId="{D3515CAC-FA1A-490B-B3FD-64C98802448A}" sibTransId="{54CEEF0B-D774-41F7-B39A-4C88BF577266}"/>
    <dgm:cxn modelId="{BD825E85-6DC3-4886-9A8D-942A3098A32A}" srcId="{D728176F-4E7A-4E8A-A9A3-178C68CD2DBE}" destId="{31D63B80-FF8A-4600-9FBD-39855A18880D}" srcOrd="2" destOrd="0" parTransId="{9A78B7E4-E1A9-4BA3-942B-39404270BEB5}" sibTransId="{DBAE307C-E3F0-434B-9EFE-E2526C65B898}"/>
    <dgm:cxn modelId="{CD58D293-E51A-4624-B6E3-57271E8EAE52}" type="presOf" srcId="{D728176F-4E7A-4E8A-A9A3-178C68CD2DBE}" destId="{5AFC2AFF-CB67-47F3-8ACF-914137B812BE}" srcOrd="0" destOrd="0" presId="urn:microsoft.com/office/officeart/2005/8/layout/venn1"/>
    <dgm:cxn modelId="{49E71C94-5C9E-4F16-9D00-779F6645844E}" type="presOf" srcId="{BF406311-8A8E-48F1-A52C-F6323338352B}" destId="{D855986D-5C0D-4F05-9252-AEF2C45F84FE}" srcOrd="0" destOrd="0" presId="urn:microsoft.com/office/officeart/2005/8/layout/venn1"/>
    <dgm:cxn modelId="{6A6333CB-3A0C-45A7-A731-ED7FFF659E76}" type="presOf" srcId="{C3642107-E1BA-46D3-A8E3-AA14223333AB}" destId="{965B86C5-4B70-4550-8BA3-4FB328D05F88}" srcOrd="1" destOrd="0" presId="urn:microsoft.com/office/officeart/2005/8/layout/venn1"/>
    <dgm:cxn modelId="{FA093BD1-5596-4A68-88A8-A5064F8530C5}" type="presOf" srcId="{C3642107-E1BA-46D3-A8E3-AA14223333AB}" destId="{3F2A32EF-D528-480D-A86B-97335E5E660B}" srcOrd="0" destOrd="0" presId="urn:microsoft.com/office/officeart/2005/8/layout/venn1"/>
    <dgm:cxn modelId="{E64E2D1B-D714-423D-8D02-C22B61C37BCC}" type="presParOf" srcId="{5AFC2AFF-CB67-47F3-8ACF-914137B812BE}" destId="{1D934702-B07C-4705-ADF0-E87789F99617}" srcOrd="0" destOrd="0" presId="urn:microsoft.com/office/officeart/2005/8/layout/venn1"/>
    <dgm:cxn modelId="{23BC52A9-0D5E-48DE-9CA2-2AFE157C0397}" type="presParOf" srcId="{5AFC2AFF-CB67-47F3-8ACF-914137B812BE}" destId="{6834C286-3FD6-48DE-A7D6-3546CC3FEE81}" srcOrd="1" destOrd="0" presId="urn:microsoft.com/office/officeart/2005/8/layout/venn1"/>
    <dgm:cxn modelId="{51F94932-90FA-4563-81A7-A3832D07F8C7}" type="presParOf" srcId="{5AFC2AFF-CB67-47F3-8ACF-914137B812BE}" destId="{3F2A32EF-D528-480D-A86B-97335E5E660B}" srcOrd="2" destOrd="0" presId="urn:microsoft.com/office/officeart/2005/8/layout/venn1"/>
    <dgm:cxn modelId="{F14A0B28-00E0-4A2E-A948-CE4C961BE5CE}" type="presParOf" srcId="{5AFC2AFF-CB67-47F3-8ACF-914137B812BE}" destId="{965B86C5-4B70-4550-8BA3-4FB328D05F88}" srcOrd="3" destOrd="0" presId="urn:microsoft.com/office/officeart/2005/8/layout/venn1"/>
    <dgm:cxn modelId="{2D5F76C0-B928-4277-997D-EE758E410E3F}" type="presParOf" srcId="{5AFC2AFF-CB67-47F3-8ACF-914137B812BE}" destId="{E29FA134-5FF4-40F9-B7A9-7ADF55A1089A}" srcOrd="4" destOrd="0" presId="urn:microsoft.com/office/officeart/2005/8/layout/venn1"/>
    <dgm:cxn modelId="{0DE6050F-DE0F-424E-A7AA-589B2DD59194}" type="presParOf" srcId="{5AFC2AFF-CB67-47F3-8ACF-914137B812BE}" destId="{D8DE689C-A822-4D83-A8B2-C0E8E046C7DE}" srcOrd="5" destOrd="0" presId="urn:microsoft.com/office/officeart/2005/8/layout/venn1"/>
    <dgm:cxn modelId="{98C5AAD4-514E-4F9E-A94F-168C2A5AECA3}" type="presParOf" srcId="{5AFC2AFF-CB67-47F3-8ACF-914137B812BE}" destId="{D855986D-5C0D-4F05-9252-AEF2C45F84FE}" srcOrd="6" destOrd="0" presId="urn:microsoft.com/office/officeart/2005/8/layout/venn1"/>
    <dgm:cxn modelId="{7672C1B6-AD9F-4D92-A1D8-3451B8353013}" type="presParOf" srcId="{5AFC2AFF-CB67-47F3-8ACF-914137B812BE}" destId="{8131DA83-A300-472C-B6E4-2F91A9A4EDD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82F868-91EF-4B69-9D5F-09556983DBCF}" type="doc">
      <dgm:prSet loTypeId="urn:microsoft.com/office/officeart/2005/8/layout/matrix2" loCatId="matrix" qsTypeId="urn:microsoft.com/office/officeart/2005/8/quickstyle/3d2" qsCatId="3D" csTypeId="urn:microsoft.com/office/officeart/2005/8/colors/accent1_2" csCatId="accent1" phldr="1"/>
      <dgm:spPr/>
      <dgm:t>
        <a:bodyPr/>
        <a:lstStyle/>
        <a:p>
          <a:endParaRPr lang="da-DK"/>
        </a:p>
      </dgm:t>
    </dgm:pt>
    <dgm:pt modelId="{26C7576D-0935-40DA-B960-E55EFD377CCF}">
      <dgm:prSet phldrT="[Tekst]"/>
      <dgm:spPr/>
      <dgm:t>
        <a:bodyPr/>
        <a:lstStyle/>
        <a:p>
          <a:r>
            <a:rPr lang="da-DK" dirty="0"/>
            <a:t>Trivsel </a:t>
          </a:r>
          <a:br>
            <a:rPr lang="da-DK" dirty="0"/>
          </a:br>
          <a:r>
            <a:rPr lang="da-DK" dirty="0"/>
            <a:t>Livskvalitet</a:t>
          </a:r>
          <a:br>
            <a:rPr lang="da-DK" dirty="0"/>
          </a:br>
          <a:r>
            <a:rPr lang="da-DK" dirty="0"/>
            <a:t>Funktionalitet</a:t>
          </a:r>
          <a:br>
            <a:rPr lang="da-DK" dirty="0"/>
          </a:br>
          <a:r>
            <a:rPr lang="da-DK" dirty="0"/>
            <a:t>Identitet </a:t>
          </a:r>
          <a:br>
            <a:rPr lang="da-DK" dirty="0"/>
          </a:br>
          <a:r>
            <a:rPr lang="da-DK" dirty="0" err="1"/>
            <a:t>Mestring</a:t>
          </a:r>
          <a:br>
            <a:rPr lang="da-DK" dirty="0"/>
          </a:br>
          <a:r>
            <a:rPr lang="da-DK" dirty="0"/>
            <a:t>Tilhørsforhold</a:t>
          </a:r>
        </a:p>
      </dgm:t>
    </dgm:pt>
    <dgm:pt modelId="{536FDCBA-9E86-43DB-A20B-E0B973D6970A}" type="parTrans" cxnId="{0D654FBE-444B-43BD-9BAE-832055FDB35F}">
      <dgm:prSet/>
      <dgm:spPr/>
      <dgm:t>
        <a:bodyPr/>
        <a:lstStyle/>
        <a:p>
          <a:endParaRPr lang="da-DK"/>
        </a:p>
      </dgm:t>
    </dgm:pt>
    <dgm:pt modelId="{4D344A77-739E-4E83-8B18-897A8CC31AB4}" type="sibTrans" cxnId="{0D654FBE-444B-43BD-9BAE-832055FDB35F}">
      <dgm:prSet/>
      <dgm:spPr/>
      <dgm:t>
        <a:bodyPr/>
        <a:lstStyle/>
        <a:p>
          <a:endParaRPr lang="da-DK"/>
        </a:p>
      </dgm:t>
    </dgm:pt>
    <dgm:pt modelId="{9D4E374E-FA67-4FF2-AC51-21A3240E2BA9}">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dirty="0"/>
            <a:t>Symptomreduktion (depression, stress, angst) </a:t>
          </a:r>
        </a:p>
        <a:p>
          <a:pPr marL="0" marR="0" lvl="0" indent="0" defTabSz="914400" eaLnBrk="1" fontAlgn="auto" latinLnBrk="0" hangingPunct="1">
            <a:lnSpc>
              <a:spcPct val="100000"/>
            </a:lnSpc>
            <a:spcBef>
              <a:spcPts val="0"/>
            </a:spcBef>
            <a:spcAft>
              <a:spcPts val="0"/>
            </a:spcAft>
            <a:buClrTx/>
            <a:buSzTx/>
            <a:buFontTx/>
            <a:buNone/>
            <a:tabLst/>
            <a:defRPr/>
          </a:pPr>
          <a:endParaRPr lang="da-DK" dirty="0"/>
        </a:p>
        <a:p>
          <a:pPr marL="0" marR="0" lvl="0" indent="0" defTabSz="914400" eaLnBrk="1" fontAlgn="auto" latinLnBrk="0" hangingPunct="1">
            <a:lnSpc>
              <a:spcPct val="100000"/>
            </a:lnSpc>
            <a:spcBef>
              <a:spcPts val="0"/>
            </a:spcBef>
            <a:spcAft>
              <a:spcPts val="0"/>
            </a:spcAft>
            <a:buClrTx/>
            <a:buSzTx/>
            <a:buFontTx/>
            <a:buNone/>
            <a:tabLst/>
            <a:defRPr/>
          </a:pPr>
          <a:r>
            <a:rPr lang="da-DK" dirty="0"/>
            <a:t>Aktiv eller interaktiv deltagelse er mere effektiv</a:t>
          </a:r>
        </a:p>
        <a:p>
          <a:pPr lvl="0" defTabSz="355600">
            <a:lnSpc>
              <a:spcPct val="90000"/>
            </a:lnSpc>
            <a:spcBef>
              <a:spcPct val="0"/>
            </a:spcBef>
            <a:spcAft>
              <a:spcPct val="35000"/>
            </a:spcAft>
          </a:pPr>
          <a:endParaRPr lang="da-DK" dirty="0"/>
        </a:p>
      </dgm:t>
    </dgm:pt>
    <dgm:pt modelId="{F7DC2D66-E446-4190-8A63-29F6CAD1C75B}" type="parTrans" cxnId="{1CA4DB2F-3E1B-4131-9531-65F75738DA97}">
      <dgm:prSet/>
      <dgm:spPr/>
      <dgm:t>
        <a:bodyPr/>
        <a:lstStyle/>
        <a:p>
          <a:endParaRPr lang="da-DK"/>
        </a:p>
      </dgm:t>
    </dgm:pt>
    <dgm:pt modelId="{BA8C0862-797C-41D6-B473-DCA719ED074B}" type="sibTrans" cxnId="{1CA4DB2F-3E1B-4131-9531-65F75738DA97}">
      <dgm:prSet/>
      <dgm:spPr/>
      <dgm:t>
        <a:bodyPr/>
        <a:lstStyle/>
        <a:p>
          <a:endParaRPr lang="da-DK"/>
        </a:p>
      </dgm:t>
    </dgm:pt>
    <dgm:pt modelId="{E30BD004-15FD-48F3-86D4-676BD7F811F2}">
      <dgm:prSet phldrT="[Tekst]"/>
      <dgm:spPr/>
      <dgm:t>
        <a:bodyPr/>
        <a:lstStyle/>
        <a:p>
          <a:r>
            <a:rPr lang="da-DK" dirty="0"/>
            <a:t>Reducer angst, stress, smerte, </a:t>
          </a:r>
        </a:p>
        <a:p>
          <a:r>
            <a:rPr lang="da-DK" dirty="0"/>
            <a:t>Forbedrer søvn, afslapning, motivation for motion / træning </a:t>
          </a:r>
        </a:p>
        <a:p>
          <a:endParaRPr lang="da-DK" dirty="0"/>
        </a:p>
        <a:p>
          <a:r>
            <a:rPr lang="da-DK" dirty="0"/>
            <a:t>Individuelle præferencer komplicerer ofte applikationen</a:t>
          </a:r>
        </a:p>
      </dgm:t>
    </dgm:pt>
    <dgm:pt modelId="{E51B91F6-6577-4D60-B844-F6394B2AEDCA}" type="parTrans" cxnId="{8B22AD44-1BC4-4A1D-A3F8-D54099B028B2}">
      <dgm:prSet/>
      <dgm:spPr/>
      <dgm:t>
        <a:bodyPr/>
        <a:lstStyle/>
        <a:p>
          <a:endParaRPr lang="da-DK"/>
        </a:p>
      </dgm:t>
    </dgm:pt>
    <dgm:pt modelId="{311E84F3-36E2-4F62-BA3E-AFC3FABB4BCA}" type="sibTrans" cxnId="{8B22AD44-1BC4-4A1D-A3F8-D54099B028B2}">
      <dgm:prSet/>
      <dgm:spPr/>
      <dgm:t>
        <a:bodyPr/>
        <a:lstStyle/>
        <a:p>
          <a:endParaRPr lang="da-DK"/>
        </a:p>
      </dgm:t>
    </dgm:pt>
    <dgm:pt modelId="{6C073374-56EF-454D-AADB-6732C1EB4CF9}">
      <dgm:prSet phldrT="[Tekst]"/>
      <dgm:spPr/>
      <dgm:t>
        <a:bodyPr/>
        <a:lstStyle/>
        <a:p>
          <a:r>
            <a:rPr lang="da-DK" dirty="0"/>
            <a:t>11 </a:t>
          </a:r>
          <a:r>
            <a:rPr lang="da-DK" dirty="0" err="1"/>
            <a:t>Cochrane</a:t>
          </a:r>
          <a:r>
            <a:rPr lang="da-DK" dirty="0"/>
            <a:t> </a:t>
          </a:r>
          <a:r>
            <a:rPr lang="da-DK" dirty="0" err="1"/>
            <a:t>review</a:t>
          </a:r>
          <a:r>
            <a:rPr lang="da-DK" dirty="0"/>
            <a:t> musikterapi-effekt for sundhedspopulationer </a:t>
          </a:r>
        </a:p>
        <a:p>
          <a:r>
            <a:rPr lang="da-DK" dirty="0"/>
            <a:t>Dobbeltblind er vanskelig og forårsager kritik, men symptomreduktion og øget livskvalitet &amp; mentale &amp; fysiske færdigheder</a:t>
          </a:r>
        </a:p>
      </dgm:t>
    </dgm:pt>
    <dgm:pt modelId="{48BB15F3-5E11-4305-886F-2FBD0DD07B22}" type="parTrans" cxnId="{FEFB9B36-E4FB-4C4A-8A51-1285AB59A162}">
      <dgm:prSet/>
      <dgm:spPr/>
      <dgm:t>
        <a:bodyPr/>
        <a:lstStyle/>
        <a:p>
          <a:endParaRPr lang="da-DK"/>
        </a:p>
      </dgm:t>
    </dgm:pt>
    <dgm:pt modelId="{6037C766-EA70-474A-9498-17D661BBE2CA}" type="sibTrans" cxnId="{FEFB9B36-E4FB-4C4A-8A51-1285AB59A162}">
      <dgm:prSet/>
      <dgm:spPr/>
      <dgm:t>
        <a:bodyPr/>
        <a:lstStyle/>
        <a:p>
          <a:endParaRPr lang="da-DK"/>
        </a:p>
      </dgm:t>
    </dgm:pt>
    <dgm:pt modelId="{38E7E8E4-A369-4CDB-A25F-9799D9666D5E}" type="pres">
      <dgm:prSet presAssocID="{A682F868-91EF-4B69-9D5F-09556983DBCF}" presName="matrix" presStyleCnt="0">
        <dgm:presLayoutVars>
          <dgm:chMax val="1"/>
          <dgm:dir/>
          <dgm:resizeHandles val="exact"/>
        </dgm:presLayoutVars>
      </dgm:prSet>
      <dgm:spPr/>
    </dgm:pt>
    <dgm:pt modelId="{180C4EBA-C90A-4DDC-864C-C3BF43983B77}" type="pres">
      <dgm:prSet presAssocID="{A682F868-91EF-4B69-9D5F-09556983DBCF}" presName="axisShape" presStyleLbl="bgShp" presStyleIdx="0" presStyleCnt="1"/>
      <dgm:spPr/>
    </dgm:pt>
    <dgm:pt modelId="{75B9BDF4-82E3-4ABD-ACE1-58A13284C336}" type="pres">
      <dgm:prSet presAssocID="{A682F868-91EF-4B69-9D5F-09556983DBCF}" presName="rect1" presStyleLbl="node1" presStyleIdx="0" presStyleCnt="4" custLinFactNeighborX="-237" custLinFactNeighborY="172">
        <dgm:presLayoutVars>
          <dgm:chMax val="0"/>
          <dgm:chPref val="0"/>
          <dgm:bulletEnabled val="1"/>
        </dgm:presLayoutVars>
      </dgm:prSet>
      <dgm:spPr/>
    </dgm:pt>
    <dgm:pt modelId="{2A075FD1-4833-4AFF-8297-1D56FBF826F7}" type="pres">
      <dgm:prSet presAssocID="{A682F868-91EF-4B69-9D5F-09556983DBCF}" presName="rect2" presStyleLbl="node1" presStyleIdx="1" presStyleCnt="4">
        <dgm:presLayoutVars>
          <dgm:chMax val="0"/>
          <dgm:chPref val="0"/>
          <dgm:bulletEnabled val="1"/>
        </dgm:presLayoutVars>
      </dgm:prSet>
      <dgm:spPr/>
    </dgm:pt>
    <dgm:pt modelId="{54ECE738-3130-496E-9C08-D56832199A00}" type="pres">
      <dgm:prSet presAssocID="{A682F868-91EF-4B69-9D5F-09556983DBCF}" presName="rect3" presStyleLbl="node1" presStyleIdx="2" presStyleCnt="4">
        <dgm:presLayoutVars>
          <dgm:chMax val="0"/>
          <dgm:chPref val="0"/>
          <dgm:bulletEnabled val="1"/>
        </dgm:presLayoutVars>
      </dgm:prSet>
      <dgm:spPr/>
    </dgm:pt>
    <dgm:pt modelId="{986E4C33-4006-4CC3-9D5C-C89E2B74A5A2}" type="pres">
      <dgm:prSet presAssocID="{A682F868-91EF-4B69-9D5F-09556983DBCF}" presName="rect4" presStyleLbl="node1" presStyleIdx="3" presStyleCnt="4">
        <dgm:presLayoutVars>
          <dgm:chMax val="0"/>
          <dgm:chPref val="0"/>
          <dgm:bulletEnabled val="1"/>
        </dgm:presLayoutVars>
      </dgm:prSet>
      <dgm:spPr/>
    </dgm:pt>
  </dgm:ptLst>
  <dgm:cxnLst>
    <dgm:cxn modelId="{9DB5C61B-6D88-4DAB-8BB5-71D4D51EBFBF}" type="presOf" srcId="{A682F868-91EF-4B69-9D5F-09556983DBCF}" destId="{38E7E8E4-A369-4CDB-A25F-9799D9666D5E}" srcOrd="0" destOrd="0" presId="urn:microsoft.com/office/officeart/2005/8/layout/matrix2"/>
    <dgm:cxn modelId="{1CA4DB2F-3E1B-4131-9531-65F75738DA97}" srcId="{A682F868-91EF-4B69-9D5F-09556983DBCF}" destId="{9D4E374E-FA67-4FF2-AC51-21A3240E2BA9}" srcOrd="1" destOrd="0" parTransId="{F7DC2D66-E446-4190-8A63-29F6CAD1C75B}" sibTransId="{BA8C0862-797C-41D6-B473-DCA719ED074B}"/>
    <dgm:cxn modelId="{A982F634-1DED-48B2-8BE0-5079EF0CA287}" type="presOf" srcId="{9D4E374E-FA67-4FF2-AC51-21A3240E2BA9}" destId="{2A075FD1-4833-4AFF-8297-1D56FBF826F7}" srcOrd="0" destOrd="0" presId="urn:microsoft.com/office/officeart/2005/8/layout/matrix2"/>
    <dgm:cxn modelId="{FEFB9B36-E4FB-4C4A-8A51-1285AB59A162}" srcId="{A682F868-91EF-4B69-9D5F-09556983DBCF}" destId="{6C073374-56EF-454D-AADB-6732C1EB4CF9}" srcOrd="3" destOrd="0" parTransId="{48BB15F3-5E11-4305-886F-2FBD0DD07B22}" sibTransId="{6037C766-EA70-474A-9498-17D661BBE2CA}"/>
    <dgm:cxn modelId="{46CE7F64-ED4E-4429-AF9A-247C5D360CEB}" type="presOf" srcId="{6C073374-56EF-454D-AADB-6732C1EB4CF9}" destId="{986E4C33-4006-4CC3-9D5C-C89E2B74A5A2}" srcOrd="0" destOrd="0" presId="urn:microsoft.com/office/officeart/2005/8/layout/matrix2"/>
    <dgm:cxn modelId="{8B22AD44-1BC4-4A1D-A3F8-D54099B028B2}" srcId="{A682F868-91EF-4B69-9D5F-09556983DBCF}" destId="{E30BD004-15FD-48F3-86D4-676BD7F811F2}" srcOrd="2" destOrd="0" parTransId="{E51B91F6-6577-4D60-B844-F6394B2AEDCA}" sibTransId="{311E84F3-36E2-4F62-BA3E-AFC3FABB4BCA}"/>
    <dgm:cxn modelId="{03811AB2-7852-4B9B-98D9-A124D26295BB}" type="presOf" srcId="{E30BD004-15FD-48F3-86D4-676BD7F811F2}" destId="{54ECE738-3130-496E-9C08-D56832199A00}" srcOrd="0" destOrd="0" presId="urn:microsoft.com/office/officeart/2005/8/layout/matrix2"/>
    <dgm:cxn modelId="{0D654FBE-444B-43BD-9BAE-832055FDB35F}" srcId="{A682F868-91EF-4B69-9D5F-09556983DBCF}" destId="{26C7576D-0935-40DA-B960-E55EFD377CCF}" srcOrd="0" destOrd="0" parTransId="{536FDCBA-9E86-43DB-A20B-E0B973D6970A}" sibTransId="{4D344A77-739E-4E83-8B18-897A8CC31AB4}"/>
    <dgm:cxn modelId="{152F0BFC-5640-4375-9CD4-866FE3266072}" type="presOf" srcId="{26C7576D-0935-40DA-B960-E55EFD377CCF}" destId="{75B9BDF4-82E3-4ABD-ACE1-58A13284C336}" srcOrd="0" destOrd="0" presId="urn:microsoft.com/office/officeart/2005/8/layout/matrix2"/>
    <dgm:cxn modelId="{B677049B-7359-4866-8C5C-1E9E350ACADD}" type="presParOf" srcId="{38E7E8E4-A369-4CDB-A25F-9799D9666D5E}" destId="{180C4EBA-C90A-4DDC-864C-C3BF43983B77}" srcOrd="0" destOrd="0" presId="urn:microsoft.com/office/officeart/2005/8/layout/matrix2"/>
    <dgm:cxn modelId="{074DACD6-F638-4357-8352-5B88AAA937E2}" type="presParOf" srcId="{38E7E8E4-A369-4CDB-A25F-9799D9666D5E}" destId="{75B9BDF4-82E3-4ABD-ACE1-58A13284C336}" srcOrd="1" destOrd="0" presId="urn:microsoft.com/office/officeart/2005/8/layout/matrix2"/>
    <dgm:cxn modelId="{D87547DD-BFF0-4D22-AAB5-293DB394D874}" type="presParOf" srcId="{38E7E8E4-A369-4CDB-A25F-9799D9666D5E}" destId="{2A075FD1-4833-4AFF-8297-1D56FBF826F7}" srcOrd="2" destOrd="0" presId="urn:microsoft.com/office/officeart/2005/8/layout/matrix2"/>
    <dgm:cxn modelId="{48ED8EC8-D253-4F85-8180-D69D39E1BDA8}" type="presParOf" srcId="{38E7E8E4-A369-4CDB-A25F-9799D9666D5E}" destId="{54ECE738-3130-496E-9C08-D56832199A00}" srcOrd="3" destOrd="0" presId="urn:microsoft.com/office/officeart/2005/8/layout/matrix2"/>
    <dgm:cxn modelId="{97FDE4C2-BF56-4A44-BD5C-7D820994EB71}" type="presParOf" srcId="{38E7E8E4-A369-4CDB-A25F-9799D9666D5E}" destId="{986E4C33-4006-4CC3-9D5C-C89E2B74A5A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FD3C2-4D3E-4F28-B7F4-226C120A6EBB}">
      <dsp:nvSpPr>
        <dsp:cNvPr id="0" name=""/>
        <dsp:cNvSpPr/>
      </dsp:nvSpPr>
      <dsp:spPr>
        <a:xfrm>
          <a:off x="255972" y="0"/>
          <a:ext cx="1671959" cy="167195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87FA335-15E0-41E3-8EE7-E5E6B57738AD}">
      <dsp:nvSpPr>
        <dsp:cNvPr id="0" name=""/>
        <dsp:cNvSpPr/>
      </dsp:nvSpPr>
      <dsp:spPr>
        <a:xfrm>
          <a:off x="364649" y="108677"/>
          <a:ext cx="668783" cy="66878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577850">
            <a:lnSpc>
              <a:spcPct val="90000"/>
            </a:lnSpc>
            <a:spcBef>
              <a:spcPct val="0"/>
            </a:spcBef>
            <a:spcAft>
              <a:spcPct val="35000"/>
            </a:spcAft>
            <a:buNone/>
          </a:pPr>
          <a:endParaRPr lang="da-DK" sz="1300" kern="1200"/>
        </a:p>
      </dsp:txBody>
      <dsp:txXfrm>
        <a:off x="397296" y="141324"/>
        <a:ext cx="603489" cy="603489"/>
      </dsp:txXfrm>
    </dsp:sp>
    <dsp:sp modelId="{C3A92E79-D74B-42CD-97B5-5E8D9DF80347}">
      <dsp:nvSpPr>
        <dsp:cNvPr id="0" name=""/>
        <dsp:cNvSpPr/>
      </dsp:nvSpPr>
      <dsp:spPr>
        <a:xfrm>
          <a:off x="1150470" y="108677"/>
          <a:ext cx="668783" cy="66878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577850">
            <a:lnSpc>
              <a:spcPct val="90000"/>
            </a:lnSpc>
            <a:spcBef>
              <a:spcPct val="0"/>
            </a:spcBef>
            <a:spcAft>
              <a:spcPct val="35000"/>
            </a:spcAft>
            <a:buNone/>
          </a:pPr>
          <a:endParaRPr lang="da-DK" sz="1300" kern="1200" dirty="0"/>
        </a:p>
      </dsp:txBody>
      <dsp:txXfrm>
        <a:off x="1183117" y="141324"/>
        <a:ext cx="603489" cy="603489"/>
      </dsp:txXfrm>
    </dsp:sp>
    <dsp:sp modelId="{87705F8A-F49C-467E-8E85-65BC2A56646E}">
      <dsp:nvSpPr>
        <dsp:cNvPr id="0" name=""/>
        <dsp:cNvSpPr/>
      </dsp:nvSpPr>
      <dsp:spPr>
        <a:xfrm>
          <a:off x="364649" y="894498"/>
          <a:ext cx="668783" cy="66878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577850">
            <a:lnSpc>
              <a:spcPct val="90000"/>
            </a:lnSpc>
            <a:spcBef>
              <a:spcPct val="0"/>
            </a:spcBef>
            <a:spcAft>
              <a:spcPct val="35000"/>
            </a:spcAft>
            <a:buNone/>
          </a:pPr>
          <a:endParaRPr lang="da-DK" sz="1300" kern="1200"/>
        </a:p>
      </dsp:txBody>
      <dsp:txXfrm>
        <a:off x="397296" y="927145"/>
        <a:ext cx="603489" cy="603489"/>
      </dsp:txXfrm>
    </dsp:sp>
    <dsp:sp modelId="{ADB49217-5A49-4444-B305-19F70039A2E0}">
      <dsp:nvSpPr>
        <dsp:cNvPr id="0" name=""/>
        <dsp:cNvSpPr/>
      </dsp:nvSpPr>
      <dsp:spPr>
        <a:xfrm>
          <a:off x="1150470" y="894498"/>
          <a:ext cx="668783" cy="66878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577850">
            <a:lnSpc>
              <a:spcPct val="90000"/>
            </a:lnSpc>
            <a:spcBef>
              <a:spcPct val="0"/>
            </a:spcBef>
            <a:spcAft>
              <a:spcPct val="35000"/>
            </a:spcAft>
            <a:buNone/>
          </a:pPr>
          <a:endParaRPr lang="da-DK" sz="1300" kern="1200"/>
        </a:p>
      </dsp:txBody>
      <dsp:txXfrm>
        <a:off x="1183117" y="927145"/>
        <a:ext cx="603489" cy="603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E0A32-CA23-4D1F-80FC-0D0668678DB9}">
      <dsp:nvSpPr>
        <dsp:cNvPr id="0" name=""/>
        <dsp:cNvSpPr/>
      </dsp:nvSpPr>
      <dsp:spPr>
        <a:xfrm flipH="1">
          <a:off x="1322900" y="1940554"/>
          <a:ext cx="986417" cy="648072"/>
        </a:xfrm>
        <a:prstGeom prst="roundRect">
          <a:avLst>
            <a:gd name="adj" fmla="val 10000"/>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UDBUD</a:t>
          </a:r>
        </a:p>
      </dsp:txBody>
      <dsp:txXfrm>
        <a:off x="1341881" y="1959535"/>
        <a:ext cx="948455" cy="610110"/>
      </dsp:txXfrm>
    </dsp:sp>
    <dsp:sp modelId="{6CDE62F1-D6B5-4D88-8570-DD141F0B21AA}">
      <dsp:nvSpPr>
        <dsp:cNvPr id="0" name=""/>
        <dsp:cNvSpPr/>
      </dsp:nvSpPr>
      <dsp:spPr>
        <a:xfrm>
          <a:off x="2520283" y="1872208"/>
          <a:ext cx="1844364" cy="648072"/>
        </a:xfrm>
        <a:prstGeom prst="roundRect">
          <a:avLst>
            <a:gd name="adj" fmla="val 10000"/>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EFTERSPØRGSEL</a:t>
          </a:r>
        </a:p>
      </dsp:txBody>
      <dsp:txXfrm>
        <a:off x="2539264" y="1891189"/>
        <a:ext cx="1806402" cy="610110"/>
      </dsp:txXfrm>
    </dsp:sp>
    <dsp:sp modelId="{1CED80C7-000F-4C0B-936C-34575B2CC6A3}">
      <dsp:nvSpPr>
        <dsp:cNvPr id="0" name=""/>
        <dsp:cNvSpPr/>
      </dsp:nvSpPr>
      <dsp:spPr>
        <a:xfrm>
          <a:off x="2578549" y="2754306"/>
          <a:ext cx="486054" cy="486054"/>
        </a:xfrm>
        <a:prstGeom prst="triangle">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24F00E0E-A2B7-44B2-9697-75E3427A1ED5}">
      <dsp:nvSpPr>
        <dsp:cNvPr id="0" name=""/>
        <dsp:cNvSpPr/>
      </dsp:nvSpPr>
      <dsp:spPr>
        <a:xfrm>
          <a:off x="1350150" y="2550811"/>
          <a:ext cx="2916324" cy="197013"/>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1A8F5-F5F8-4CB0-9F42-06E1443DAF18}">
      <dsp:nvSpPr>
        <dsp:cNvPr id="0" name=""/>
        <dsp:cNvSpPr/>
      </dsp:nvSpPr>
      <dsp:spPr>
        <a:xfrm>
          <a:off x="2201180" y="0"/>
          <a:ext cx="3024808" cy="3024808"/>
        </a:xfrm>
        <a:prstGeom prst="quadArrow">
          <a:avLst>
            <a:gd name="adj1" fmla="val 2000"/>
            <a:gd name="adj2" fmla="val 4000"/>
            <a:gd name="adj3" fmla="val 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DC2CDF2-8ABF-4661-992C-05A0DB1FFE83}">
      <dsp:nvSpPr>
        <dsp:cNvPr id="0" name=""/>
        <dsp:cNvSpPr/>
      </dsp:nvSpPr>
      <dsp:spPr>
        <a:xfrm>
          <a:off x="2397792" y="196612"/>
          <a:ext cx="1209923" cy="120992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Offentlig kulturformidling</a:t>
          </a:r>
        </a:p>
      </dsp:txBody>
      <dsp:txXfrm>
        <a:off x="2456856" y="255676"/>
        <a:ext cx="1091795" cy="1091795"/>
      </dsp:txXfrm>
    </dsp:sp>
    <dsp:sp modelId="{EF33B85C-5A79-48E4-8B7D-8B2D2202C1AA}">
      <dsp:nvSpPr>
        <dsp:cNvPr id="0" name=""/>
        <dsp:cNvSpPr/>
      </dsp:nvSpPr>
      <dsp:spPr>
        <a:xfrm>
          <a:off x="3809409" y="205094"/>
          <a:ext cx="1209923" cy="120992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Kulturaktiviteter målrettet sårbare/udvalgte grupper af borgere</a:t>
          </a:r>
        </a:p>
      </dsp:txBody>
      <dsp:txXfrm>
        <a:off x="3868473" y="264158"/>
        <a:ext cx="1091795" cy="1091795"/>
      </dsp:txXfrm>
    </dsp:sp>
    <dsp:sp modelId="{2981DACE-F8C2-4D45-9013-CB131C74C4B2}">
      <dsp:nvSpPr>
        <dsp:cNvPr id="0" name=""/>
        <dsp:cNvSpPr/>
      </dsp:nvSpPr>
      <dsp:spPr>
        <a:xfrm>
          <a:off x="2397792" y="1618272"/>
          <a:ext cx="1209923" cy="120992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Komplementær medicin</a:t>
          </a:r>
          <a:br>
            <a:rPr lang="da-DK" sz="1000" kern="1200" dirty="0"/>
          </a:br>
          <a:r>
            <a:rPr lang="da-DK" sz="1000" kern="1200" dirty="0"/>
            <a:t>ex Musik medicin</a:t>
          </a:r>
        </a:p>
      </dsp:txBody>
      <dsp:txXfrm>
        <a:off x="2456856" y="1677336"/>
        <a:ext cx="1091795" cy="1091795"/>
      </dsp:txXfrm>
    </dsp:sp>
    <dsp:sp modelId="{F573C609-732B-4691-9DF7-30DCE3E80183}">
      <dsp:nvSpPr>
        <dsp:cNvPr id="0" name=""/>
        <dsp:cNvSpPr/>
      </dsp:nvSpPr>
      <dsp:spPr>
        <a:xfrm>
          <a:off x="3819452" y="1618272"/>
          <a:ext cx="1209923" cy="120992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Kunstterapiformer til patienter &amp; klienter</a:t>
          </a:r>
        </a:p>
      </dsp:txBody>
      <dsp:txXfrm>
        <a:off x="3878516" y="1677336"/>
        <a:ext cx="1091795" cy="1091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34702-B07C-4705-ADF0-E87789F99617}">
      <dsp:nvSpPr>
        <dsp:cNvPr id="0" name=""/>
        <dsp:cNvSpPr/>
      </dsp:nvSpPr>
      <dsp:spPr>
        <a:xfrm>
          <a:off x="3212941" y="34686"/>
          <a:ext cx="1803717" cy="1803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da-DK" sz="700" kern="1200" dirty="0"/>
            <a:t>Offentlig kulturformidling</a:t>
          </a:r>
        </a:p>
      </dsp:txBody>
      <dsp:txXfrm>
        <a:off x="3421062" y="277495"/>
        <a:ext cx="1387475" cy="572333"/>
      </dsp:txXfrm>
    </dsp:sp>
    <dsp:sp modelId="{3F2A32EF-D528-480D-A86B-97335E5E660B}">
      <dsp:nvSpPr>
        <dsp:cNvPr id="0" name=""/>
        <dsp:cNvSpPr/>
      </dsp:nvSpPr>
      <dsp:spPr>
        <a:xfrm>
          <a:off x="4042791" y="659905"/>
          <a:ext cx="1803717" cy="1803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da-DK" sz="700" kern="1200" dirty="0"/>
            <a:t>Tilpasset kulturaktiviteter</a:t>
          </a:r>
        </a:p>
      </dsp:txBody>
      <dsp:txXfrm>
        <a:off x="5014024" y="868026"/>
        <a:ext cx="693737" cy="1387475"/>
      </dsp:txXfrm>
    </dsp:sp>
    <dsp:sp modelId="{E29FA134-5FF4-40F9-B7A9-7ADF55A1089A}">
      <dsp:nvSpPr>
        <dsp:cNvPr id="0" name=""/>
        <dsp:cNvSpPr/>
      </dsp:nvSpPr>
      <dsp:spPr>
        <a:xfrm>
          <a:off x="3212941" y="1529780"/>
          <a:ext cx="1803717" cy="1803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da-DK" sz="700" kern="1200" dirty="0"/>
            <a:t>Kunstterapiformer</a:t>
          </a:r>
        </a:p>
      </dsp:txBody>
      <dsp:txXfrm>
        <a:off x="3421062" y="2518356"/>
        <a:ext cx="1387475" cy="572333"/>
      </dsp:txXfrm>
    </dsp:sp>
    <dsp:sp modelId="{D855986D-5C0D-4F05-9252-AEF2C45F84FE}">
      <dsp:nvSpPr>
        <dsp:cNvPr id="0" name=""/>
        <dsp:cNvSpPr/>
      </dsp:nvSpPr>
      <dsp:spPr>
        <a:xfrm>
          <a:off x="2458612" y="670006"/>
          <a:ext cx="1803717" cy="18037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da-DK" sz="700" kern="1200" dirty="0"/>
            <a:t>Komplementær behandling</a:t>
          </a:r>
        </a:p>
      </dsp:txBody>
      <dsp:txXfrm>
        <a:off x="2597359" y="878127"/>
        <a:ext cx="693737" cy="1387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C4EBA-C90A-4DDC-864C-C3BF43983B77}">
      <dsp:nvSpPr>
        <dsp:cNvPr id="0" name=""/>
        <dsp:cNvSpPr/>
      </dsp:nvSpPr>
      <dsp:spPr>
        <a:xfrm>
          <a:off x="2380456" y="0"/>
          <a:ext cx="3468688" cy="3468688"/>
        </a:xfrm>
        <a:prstGeom prst="quadArrow">
          <a:avLst>
            <a:gd name="adj1" fmla="val 2000"/>
            <a:gd name="adj2" fmla="val 4000"/>
            <a:gd name="adj3" fmla="val 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5B9BDF4-82E3-4ABD-ACE1-58A13284C336}">
      <dsp:nvSpPr>
        <dsp:cNvPr id="0" name=""/>
        <dsp:cNvSpPr/>
      </dsp:nvSpPr>
      <dsp:spPr>
        <a:xfrm>
          <a:off x="2602632" y="227851"/>
          <a:ext cx="1387475" cy="13874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kern="1200" dirty="0"/>
            <a:t>Trivsel </a:t>
          </a:r>
          <a:br>
            <a:rPr lang="da-DK" sz="800" kern="1200" dirty="0"/>
          </a:br>
          <a:r>
            <a:rPr lang="da-DK" sz="800" kern="1200" dirty="0"/>
            <a:t>Livskvalitet</a:t>
          </a:r>
          <a:br>
            <a:rPr lang="da-DK" sz="800" kern="1200" dirty="0"/>
          </a:br>
          <a:r>
            <a:rPr lang="da-DK" sz="800" kern="1200" dirty="0"/>
            <a:t>Funktionalitet</a:t>
          </a:r>
          <a:br>
            <a:rPr lang="da-DK" sz="800" kern="1200" dirty="0"/>
          </a:br>
          <a:r>
            <a:rPr lang="da-DK" sz="800" kern="1200" dirty="0"/>
            <a:t>Identitet </a:t>
          </a:r>
          <a:br>
            <a:rPr lang="da-DK" sz="800" kern="1200" dirty="0"/>
          </a:br>
          <a:r>
            <a:rPr lang="da-DK" sz="800" kern="1200" dirty="0" err="1"/>
            <a:t>Mestring</a:t>
          </a:r>
          <a:br>
            <a:rPr lang="da-DK" sz="800" kern="1200" dirty="0"/>
          </a:br>
          <a:r>
            <a:rPr lang="da-DK" sz="800" kern="1200" dirty="0"/>
            <a:t>Tilhørsforhold</a:t>
          </a:r>
        </a:p>
      </dsp:txBody>
      <dsp:txXfrm>
        <a:off x="2670363" y="295582"/>
        <a:ext cx="1252013" cy="1252013"/>
      </dsp:txXfrm>
    </dsp:sp>
    <dsp:sp modelId="{2A075FD1-4833-4AFF-8297-1D56FBF826F7}">
      <dsp:nvSpPr>
        <dsp:cNvPr id="0" name=""/>
        <dsp:cNvSpPr/>
      </dsp:nvSpPr>
      <dsp:spPr>
        <a:xfrm>
          <a:off x="4236204" y="225464"/>
          <a:ext cx="1387475" cy="13874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800" kern="1200" dirty="0"/>
            <a:t>Symptomreduktion (depression, stress, angst) </a:t>
          </a:r>
        </a:p>
        <a:p>
          <a:pPr marL="0" marR="0" lvl="0" indent="0" algn="ctr" defTabSz="914400" eaLnBrk="1" fontAlgn="auto" latinLnBrk="0" hangingPunct="1">
            <a:lnSpc>
              <a:spcPct val="100000"/>
            </a:lnSpc>
            <a:spcBef>
              <a:spcPct val="0"/>
            </a:spcBef>
            <a:spcAft>
              <a:spcPts val="0"/>
            </a:spcAft>
            <a:buClrTx/>
            <a:buSzTx/>
            <a:buFontTx/>
            <a:buNone/>
            <a:tabLst/>
            <a:defRPr/>
          </a:pPr>
          <a:endParaRPr lang="da-DK" sz="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da-DK" sz="800" kern="1200" dirty="0"/>
            <a:t>Aktiv eller interaktiv deltagelse er mere effektiv</a:t>
          </a:r>
        </a:p>
        <a:p>
          <a:pPr lvl="0" algn="ctr" defTabSz="355600">
            <a:lnSpc>
              <a:spcPct val="90000"/>
            </a:lnSpc>
            <a:spcBef>
              <a:spcPct val="0"/>
            </a:spcBef>
            <a:spcAft>
              <a:spcPct val="35000"/>
            </a:spcAft>
            <a:buNone/>
          </a:pPr>
          <a:endParaRPr lang="da-DK" sz="800" kern="1200" dirty="0"/>
        </a:p>
      </dsp:txBody>
      <dsp:txXfrm>
        <a:off x="4303935" y="293195"/>
        <a:ext cx="1252013" cy="1252013"/>
      </dsp:txXfrm>
    </dsp:sp>
    <dsp:sp modelId="{54ECE738-3130-496E-9C08-D56832199A00}">
      <dsp:nvSpPr>
        <dsp:cNvPr id="0" name=""/>
        <dsp:cNvSpPr/>
      </dsp:nvSpPr>
      <dsp:spPr>
        <a:xfrm>
          <a:off x="2605920" y="1855748"/>
          <a:ext cx="1387475" cy="13874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kern="1200" dirty="0"/>
            <a:t>Reducer angst, stress, smerte, </a:t>
          </a:r>
        </a:p>
        <a:p>
          <a:pPr marL="0" lvl="0" indent="0" algn="ctr" defTabSz="355600">
            <a:lnSpc>
              <a:spcPct val="90000"/>
            </a:lnSpc>
            <a:spcBef>
              <a:spcPct val="0"/>
            </a:spcBef>
            <a:spcAft>
              <a:spcPct val="35000"/>
            </a:spcAft>
            <a:buNone/>
          </a:pPr>
          <a:r>
            <a:rPr lang="da-DK" sz="800" kern="1200" dirty="0"/>
            <a:t>Forbedrer søvn, afslapning, motivation for motion / træning </a:t>
          </a:r>
        </a:p>
        <a:p>
          <a:pPr marL="0" lvl="0" indent="0" algn="ctr" defTabSz="355600">
            <a:lnSpc>
              <a:spcPct val="90000"/>
            </a:lnSpc>
            <a:spcBef>
              <a:spcPct val="0"/>
            </a:spcBef>
            <a:spcAft>
              <a:spcPct val="35000"/>
            </a:spcAft>
            <a:buNone/>
          </a:pPr>
          <a:endParaRPr lang="da-DK" sz="800" kern="1200" dirty="0"/>
        </a:p>
        <a:p>
          <a:pPr marL="0" lvl="0" indent="0" algn="ctr" defTabSz="355600">
            <a:lnSpc>
              <a:spcPct val="90000"/>
            </a:lnSpc>
            <a:spcBef>
              <a:spcPct val="0"/>
            </a:spcBef>
            <a:spcAft>
              <a:spcPct val="35000"/>
            </a:spcAft>
            <a:buNone/>
          </a:pPr>
          <a:r>
            <a:rPr lang="da-DK" sz="800" kern="1200" dirty="0"/>
            <a:t>Individuelle præferencer komplicerer ofte applikationen</a:t>
          </a:r>
        </a:p>
      </dsp:txBody>
      <dsp:txXfrm>
        <a:off x="2673651" y="1923479"/>
        <a:ext cx="1252013" cy="1252013"/>
      </dsp:txXfrm>
    </dsp:sp>
    <dsp:sp modelId="{986E4C33-4006-4CC3-9D5C-C89E2B74A5A2}">
      <dsp:nvSpPr>
        <dsp:cNvPr id="0" name=""/>
        <dsp:cNvSpPr/>
      </dsp:nvSpPr>
      <dsp:spPr>
        <a:xfrm>
          <a:off x="4236204" y="1855748"/>
          <a:ext cx="1387475" cy="13874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a-DK" sz="800" kern="1200" dirty="0"/>
            <a:t>11 </a:t>
          </a:r>
          <a:r>
            <a:rPr lang="da-DK" sz="800" kern="1200" dirty="0" err="1"/>
            <a:t>Cochrane</a:t>
          </a:r>
          <a:r>
            <a:rPr lang="da-DK" sz="800" kern="1200" dirty="0"/>
            <a:t> </a:t>
          </a:r>
          <a:r>
            <a:rPr lang="da-DK" sz="800" kern="1200" dirty="0" err="1"/>
            <a:t>review</a:t>
          </a:r>
          <a:r>
            <a:rPr lang="da-DK" sz="800" kern="1200" dirty="0"/>
            <a:t> musikterapi-effekt for sundhedspopulationer </a:t>
          </a:r>
        </a:p>
        <a:p>
          <a:pPr marL="0" lvl="0" indent="0" algn="ctr" defTabSz="355600">
            <a:lnSpc>
              <a:spcPct val="90000"/>
            </a:lnSpc>
            <a:spcBef>
              <a:spcPct val="0"/>
            </a:spcBef>
            <a:spcAft>
              <a:spcPct val="35000"/>
            </a:spcAft>
            <a:buNone/>
          </a:pPr>
          <a:r>
            <a:rPr lang="da-DK" sz="800" kern="1200" dirty="0"/>
            <a:t>Dobbeltblind er vanskelig og forårsager kritik, men symptomreduktion og øget livskvalitet &amp; mentale &amp; fysiske færdigheder</a:t>
          </a:r>
        </a:p>
      </dsp:txBody>
      <dsp:txXfrm>
        <a:off x="4303935" y="1923479"/>
        <a:ext cx="1252013" cy="125201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t>07-06-2021</a:t>
            </a:fld>
            <a:endParaRPr lang="da-DK"/>
          </a:p>
        </p:txBody>
      </p:sp>
      <p:sp>
        <p:nvSpPr>
          <p:cNvPr id="4" name="Pladsholder til diasbille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t>‹nr.›</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1</a:t>
            </a:fld>
            <a:endParaRPr lang="da-DK"/>
          </a:p>
        </p:txBody>
      </p:sp>
    </p:spTree>
    <p:extLst>
      <p:ext uri="{BB962C8B-B14F-4D97-AF65-F5344CB8AC3E}">
        <p14:creationId xmlns:p14="http://schemas.microsoft.com/office/powerpoint/2010/main" val="97768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10</a:t>
            </a:fld>
            <a:endParaRPr lang="da-DK"/>
          </a:p>
        </p:txBody>
      </p:sp>
    </p:spTree>
    <p:extLst>
      <p:ext uri="{BB962C8B-B14F-4D97-AF65-F5344CB8AC3E}">
        <p14:creationId xmlns:p14="http://schemas.microsoft.com/office/powerpoint/2010/main" val="67124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11</a:t>
            </a:fld>
            <a:endParaRPr lang="da-DK"/>
          </a:p>
        </p:txBody>
      </p:sp>
    </p:spTree>
    <p:extLst>
      <p:ext uri="{BB962C8B-B14F-4D97-AF65-F5344CB8AC3E}">
        <p14:creationId xmlns:p14="http://schemas.microsoft.com/office/powerpoint/2010/main" val="3262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fld id="{A5874EA0-E96F-4A9F-BECE-F82ED93FDC31}" type="slidenum">
              <a:rPr lang="da-DK" smtClean="0"/>
              <a:t>12</a:t>
            </a:fld>
            <a:endParaRPr lang="da-DK"/>
          </a:p>
        </p:txBody>
      </p:sp>
    </p:spTree>
    <p:extLst>
      <p:ext uri="{BB962C8B-B14F-4D97-AF65-F5344CB8AC3E}">
        <p14:creationId xmlns:p14="http://schemas.microsoft.com/office/powerpoint/2010/main" val="72456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13</a:t>
            </a:fld>
            <a:endParaRPr lang="da-DK"/>
          </a:p>
        </p:txBody>
      </p:sp>
    </p:spTree>
    <p:extLst>
      <p:ext uri="{BB962C8B-B14F-4D97-AF65-F5344CB8AC3E}">
        <p14:creationId xmlns:p14="http://schemas.microsoft.com/office/powerpoint/2010/main" val="59453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5874EA0-E96F-4A9F-BECE-F82ED93FDC31}" type="slidenum">
              <a:rPr lang="da-DK" smtClean="0"/>
              <a:t>14</a:t>
            </a:fld>
            <a:endParaRPr lang="da-DK"/>
          </a:p>
        </p:txBody>
      </p:sp>
    </p:spTree>
    <p:extLst>
      <p:ext uri="{BB962C8B-B14F-4D97-AF65-F5344CB8AC3E}">
        <p14:creationId xmlns:p14="http://schemas.microsoft.com/office/powerpoint/2010/main" val="206293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15</a:t>
            </a:fld>
            <a:endParaRPr lang="da-DK"/>
          </a:p>
        </p:txBody>
      </p:sp>
    </p:spTree>
    <p:extLst>
      <p:ext uri="{BB962C8B-B14F-4D97-AF65-F5344CB8AC3E}">
        <p14:creationId xmlns:p14="http://schemas.microsoft.com/office/powerpoint/2010/main" val="312134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(Feldman &amp; </a:t>
            </a:r>
            <a:r>
              <a:rPr lang="da-DK" dirty="0" err="1"/>
              <a:t>Matjasko</a:t>
            </a:r>
            <a:r>
              <a:rPr lang="da-DK" dirty="0"/>
              <a:t>, 2005; </a:t>
            </a:r>
            <a:r>
              <a:rPr lang="da-DK" dirty="0" err="1"/>
              <a:t>Mellor</a:t>
            </a:r>
            <a:r>
              <a:rPr lang="da-DK" dirty="0"/>
              <a:t>, 2013; Ros-</a:t>
            </a:r>
            <a:r>
              <a:rPr lang="da-DK" dirty="0" err="1"/>
              <a:t>Morente</a:t>
            </a:r>
            <a:r>
              <a:rPr lang="da-DK" dirty="0"/>
              <a:t> et al., 2019).</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(Holck, 2008; 2011).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t>
            </a:r>
            <a:r>
              <a:rPr lang="da-DK" dirty="0" err="1"/>
              <a:t>Kirschner</a:t>
            </a:r>
            <a:r>
              <a:rPr lang="da-DK" dirty="0"/>
              <a:t> &amp; </a:t>
            </a:r>
            <a:r>
              <a:rPr lang="da-DK" dirty="0" err="1"/>
              <a:t>Tomasello</a:t>
            </a:r>
            <a:r>
              <a:rPr lang="da-DK" dirty="0"/>
              <a:t>, 2010; </a:t>
            </a:r>
            <a:r>
              <a:rPr lang="da-DK" dirty="0" err="1"/>
              <a:t>Ritblatt</a:t>
            </a:r>
            <a:r>
              <a:rPr lang="da-DK" dirty="0"/>
              <a:t> et al., 2013). </a:t>
            </a:r>
          </a:p>
          <a:p>
            <a:endParaRPr lang="da-DK" dirty="0"/>
          </a:p>
        </p:txBody>
      </p:sp>
      <p:sp>
        <p:nvSpPr>
          <p:cNvPr id="4" name="Pladsholder til slidenummer 3"/>
          <p:cNvSpPr>
            <a:spLocks noGrp="1"/>
          </p:cNvSpPr>
          <p:nvPr>
            <p:ph type="sldNum" sz="quarter" idx="10"/>
          </p:nvPr>
        </p:nvSpPr>
        <p:spPr/>
        <p:txBody>
          <a:bodyPr/>
          <a:lstStyle/>
          <a:p>
            <a:fld id="{F334578B-0138-1448-AF7C-9186C4AA75A0}" type="slidenum">
              <a:rPr lang="da-DK" smtClean="0"/>
              <a:t>16</a:t>
            </a:fld>
            <a:endParaRPr lang="da-DK"/>
          </a:p>
        </p:txBody>
      </p:sp>
    </p:spTree>
    <p:extLst>
      <p:ext uri="{BB962C8B-B14F-4D97-AF65-F5344CB8AC3E}">
        <p14:creationId xmlns:p14="http://schemas.microsoft.com/office/powerpoint/2010/main" val="159556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Aktuel WHO-rapport peger på den potentielle værdi og effekt af musik og andre kultur-tiltag til at fremme et godt helbred, til forebyggelse af mentale og fysiske sundhedsmæssige udfordrende forhold og til behandling af akutte eller kroniske tilstande. Vore nabolande benytter bevidst musik og kultur til sundhedsfremme, mens Danmark endnu ikke har tænkt musik og kultur ind som en fast del af vores sundhedssystem.</a:t>
            </a:r>
          </a:p>
          <a:p>
            <a:endParaRPr lang="da-DK" dirty="0"/>
          </a:p>
          <a:p>
            <a:endParaRPr lang="da-DK" dirty="0"/>
          </a:p>
        </p:txBody>
      </p:sp>
      <p:sp>
        <p:nvSpPr>
          <p:cNvPr id="4" name="Pladsholder til slidenummer 3"/>
          <p:cNvSpPr>
            <a:spLocks noGrp="1"/>
          </p:cNvSpPr>
          <p:nvPr>
            <p:ph type="sldNum" sz="quarter" idx="10"/>
          </p:nvPr>
        </p:nvSpPr>
        <p:spPr/>
        <p:txBody>
          <a:bodyPr/>
          <a:lstStyle/>
          <a:p>
            <a:fld id="{F334578B-0138-1448-AF7C-9186C4AA75A0}" type="slidenum">
              <a:rPr lang="da-DK" smtClean="0"/>
              <a:t>17</a:t>
            </a:fld>
            <a:endParaRPr lang="da-DK"/>
          </a:p>
        </p:txBody>
      </p:sp>
    </p:spTree>
    <p:extLst>
      <p:ext uri="{BB962C8B-B14F-4D97-AF65-F5344CB8AC3E}">
        <p14:creationId xmlns:p14="http://schemas.microsoft.com/office/powerpoint/2010/main" val="239805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18</a:t>
            </a:fld>
            <a:endParaRPr lang="da-DK"/>
          </a:p>
        </p:txBody>
      </p:sp>
    </p:spTree>
    <p:extLst>
      <p:ext uri="{BB962C8B-B14F-4D97-AF65-F5344CB8AC3E}">
        <p14:creationId xmlns:p14="http://schemas.microsoft.com/office/powerpoint/2010/main" val="186363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334578B-0138-1448-AF7C-9186C4AA75A0}" type="slidenum">
              <a:rPr lang="da-DK" smtClean="0"/>
              <a:t>19</a:t>
            </a:fld>
            <a:endParaRPr lang="da-DK"/>
          </a:p>
        </p:txBody>
      </p:sp>
    </p:spTree>
    <p:extLst>
      <p:ext uri="{BB962C8B-B14F-4D97-AF65-F5344CB8AC3E}">
        <p14:creationId xmlns:p14="http://schemas.microsoft.com/office/powerpoint/2010/main" val="131833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Filters</a:t>
            </a:r>
          </a:p>
          <a:p>
            <a:r>
              <a:rPr lang="da-DK" dirty="0" err="1"/>
              <a:t>Prevention</a:t>
            </a:r>
            <a:r>
              <a:rPr lang="da-DK" dirty="0"/>
              <a:t>, rehabilitation &amp; </a:t>
            </a:r>
            <a:r>
              <a:rPr lang="da-DK" dirty="0" err="1"/>
              <a:t>treatment</a:t>
            </a:r>
            <a:endParaRPr lang="da-DK" dirty="0"/>
          </a:p>
          <a:p>
            <a:r>
              <a:rPr lang="da-DK" dirty="0"/>
              <a:t>Participation vs. </a:t>
            </a:r>
            <a:r>
              <a:rPr lang="da-DK" dirty="0" err="1"/>
              <a:t>observing</a:t>
            </a:r>
            <a:endParaRPr lang="da-DK" dirty="0"/>
          </a:p>
          <a:p>
            <a:r>
              <a:rPr lang="da-DK" dirty="0"/>
              <a:t>Professions/</a:t>
            </a:r>
            <a:r>
              <a:rPr lang="da-DK" dirty="0" err="1"/>
              <a:t>disciplines</a:t>
            </a:r>
            <a:endParaRPr lang="da-DK" dirty="0"/>
          </a:p>
          <a:p>
            <a:endParaRPr lang="da-DK" dirty="0"/>
          </a:p>
        </p:txBody>
      </p:sp>
      <p:sp>
        <p:nvSpPr>
          <p:cNvPr id="4" name="Pladsholder til slidenummer 3"/>
          <p:cNvSpPr>
            <a:spLocks noGrp="1"/>
          </p:cNvSpPr>
          <p:nvPr>
            <p:ph type="sldNum" sz="quarter" idx="10"/>
          </p:nvPr>
        </p:nvSpPr>
        <p:spPr/>
        <p:txBody>
          <a:bodyPr/>
          <a:lstStyle/>
          <a:p>
            <a:fld id="{A5874EA0-E96F-4A9F-BECE-F82ED93FDC31}" type="slidenum">
              <a:rPr lang="da-DK" smtClean="0"/>
              <a:t>2</a:t>
            </a:fld>
            <a:endParaRPr lang="da-DK"/>
          </a:p>
        </p:txBody>
      </p:sp>
    </p:spTree>
    <p:extLst>
      <p:ext uri="{BB962C8B-B14F-4D97-AF65-F5344CB8AC3E}">
        <p14:creationId xmlns:p14="http://schemas.microsoft.com/office/powerpoint/2010/main" val="284380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20</a:t>
            </a:fld>
            <a:endParaRPr lang="da-DK"/>
          </a:p>
        </p:txBody>
      </p:sp>
    </p:spTree>
    <p:extLst>
      <p:ext uri="{BB962C8B-B14F-4D97-AF65-F5344CB8AC3E}">
        <p14:creationId xmlns:p14="http://schemas.microsoft.com/office/powerpoint/2010/main" val="335495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21</a:t>
            </a:fld>
            <a:endParaRPr lang="da-DK"/>
          </a:p>
        </p:txBody>
      </p:sp>
    </p:spTree>
    <p:extLst>
      <p:ext uri="{BB962C8B-B14F-4D97-AF65-F5344CB8AC3E}">
        <p14:creationId xmlns:p14="http://schemas.microsoft.com/office/powerpoint/2010/main" val="419674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Aktuel WHO-rapport peger på den potentielle værdi og effekt af musik og andre kultur-tiltag til at fremme et godt helbred, til forebyggelse af mentale og fysiske sundhedsmæssige udfordrende forhold og til behandling af akutte eller kroniske tilstande. Vore nabolande benytter bevidst musik og kultur til sundhedsfremme, mens Danmark endnu ikke har tænkt musik og kultur ind som en fast del af vores sundhedssystem.</a:t>
            </a:r>
          </a:p>
          <a:p>
            <a:endParaRPr lang="da-DK" dirty="0"/>
          </a:p>
          <a:p>
            <a:endParaRPr lang="da-DK" dirty="0"/>
          </a:p>
        </p:txBody>
      </p:sp>
      <p:sp>
        <p:nvSpPr>
          <p:cNvPr id="4" name="Pladsholder til slidenummer 3"/>
          <p:cNvSpPr>
            <a:spLocks noGrp="1"/>
          </p:cNvSpPr>
          <p:nvPr>
            <p:ph type="sldNum" sz="quarter" idx="10"/>
          </p:nvPr>
        </p:nvSpPr>
        <p:spPr/>
        <p:txBody>
          <a:bodyPr/>
          <a:lstStyle/>
          <a:p>
            <a:fld id="{F334578B-0138-1448-AF7C-9186C4AA75A0}" type="slidenum">
              <a:rPr lang="da-DK" smtClean="0"/>
              <a:t>22</a:t>
            </a:fld>
            <a:endParaRPr lang="da-DK"/>
          </a:p>
        </p:txBody>
      </p:sp>
    </p:spTree>
    <p:extLst>
      <p:ext uri="{BB962C8B-B14F-4D97-AF65-F5344CB8AC3E}">
        <p14:creationId xmlns:p14="http://schemas.microsoft.com/office/powerpoint/2010/main" val="102190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Aktuel WHO-rapport peger på den potentielle værdi og effekt af musik og andre kultur-tiltag til at fremme et godt helbred, til forebyggelse af mentale og fysiske sundhedsmæssige udfordrende forhold og til behandling af akutte eller kroniske tilstande. Vore nabolande benytter bevidst musik og kultur til sundhedsfremme, mens Danmark endnu ikke har tænkt musik og kultur ind som en fast del af vores sundhedssystem.</a:t>
            </a:r>
          </a:p>
          <a:p>
            <a:endParaRPr lang="da-DK" dirty="0"/>
          </a:p>
          <a:p>
            <a:endParaRPr lang="da-DK" dirty="0"/>
          </a:p>
        </p:txBody>
      </p:sp>
      <p:sp>
        <p:nvSpPr>
          <p:cNvPr id="4" name="Pladsholder til slidenummer 3"/>
          <p:cNvSpPr>
            <a:spLocks noGrp="1"/>
          </p:cNvSpPr>
          <p:nvPr>
            <p:ph type="sldNum" sz="quarter" idx="10"/>
          </p:nvPr>
        </p:nvSpPr>
        <p:spPr/>
        <p:txBody>
          <a:bodyPr/>
          <a:lstStyle/>
          <a:p>
            <a:fld id="{F334578B-0138-1448-AF7C-9186C4AA75A0}" type="slidenum">
              <a:rPr lang="da-DK" smtClean="0"/>
              <a:t>23</a:t>
            </a:fld>
            <a:endParaRPr lang="da-DK"/>
          </a:p>
        </p:txBody>
      </p:sp>
    </p:spTree>
    <p:extLst>
      <p:ext uri="{BB962C8B-B14F-4D97-AF65-F5344CB8AC3E}">
        <p14:creationId xmlns:p14="http://schemas.microsoft.com/office/powerpoint/2010/main" val="59321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1A52"/>
                </a:solidFill>
              </a:rPr>
              <a:t>Bringing in a third component might a be boost the development…..</a:t>
            </a:r>
          </a:p>
          <a:p>
            <a:endParaRPr lang="da-DK" dirty="0"/>
          </a:p>
        </p:txBody>
      </p:sp>
      <p:sp>
        <p:nvSpPr>
          <p:cNvPr id="4" name="Pladsholder til slidenummer 3"/>
          <p:cNvSpPr>
            <a:spLocks noGrp="1"/>
          </p:cNvSpPr>
          <p:nvPr>
            <p:ph type="sldNum" sz="quarter" idx="10"/>
          </p:nvPr>
        </p:nvSpPr>
        <p:spPr/>
        <p:txBody>
          <a:bodyPr/>
          <a:lstStyle/>
          <a:p>
            <a:fld id="{A5874EA0-E96F-4A9F-BECE-F82ED93FDC31}" type="slidenum">
              <a:rPr lang="da-DK" smtClean="0"/>
              <a:t>24</a:t>
            </a:fld>
            <a:endParaRPr lang="da-DK"/>
          </a:p>
        </p:txBody>
      </p:sp>
    </p:spTree>
    <p:extLst>
      <p:ext uri="{BB962C8B-B14F-4D97-AF65-F5344CB8AC3E}">
        <p14:creationId xmlns:p14="http://schemas.microsoft.com/office/powerpoint/2010/main" val="249478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25</a:t>
            </a:fld>
            <a:endParaRPr lang="da-DK"/>
          </a:p>
        </p:txBody>
      </p:sp>
    </p:spTree>
    <p:extLst>
      <p:ext uri="{BB962C8B-B14F-4D97-AF65-F5344CB8AC3E}">
        <p14:creationId xmlns:p14="http://schemas.microsoft.com/office/powerpoint/2010/main" val="204660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26</a:t>
            </a:fld>
            <a:endParaRPr lang="da-DK"/>
          </a:p>
        </p:txBody>
      </p:sp>
    </p:spTree>
    <p:extLst>
      <p:ext uri="{BB962C8B-B14F-4D97-AF65-F5344CB8AC3E}">
        <p14:creationId xmlns:p14="http://schemas.microsoft.com/office/powerpoint/2010/main" val="3464797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27</a:t>
            </a:fld>
            <a:endParaRPr lang="da-DK"/>
          </a:p>
        </p:txBody>
      </p:sp>
    </p:spTree>
    <p:extLst>
      <p:ext uri="{BB962C8B-B14F-4D97-AF65-F5344CB8AC3E}">
        <p14:creationId xmlns:p14="http://schemas.microsoft.com/office/powerpoint/2010/main" val="4018370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28</a:t>
            </a:fld>
            <a:endParaRPr lang="da-DK"/>
          </a:p>
        </p:txBody>
      </p:sp>
    </p:spTree>
    <p:extLst>
      <p:ext uri="{BB962C8B-B14F-4D97-AF65-F5344CB8AC3E}">
        <p14:creationId xmlns:p14="http://schemas.microsoft.com/office/powerpoint/2010/main" val="2466702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err="1"/>
              <a:t>Kirschner</a:t>
            </a:r>
            <a:r>
              <a:rPr lang="da-DK" sz="1200" dirty="0"/>
              <a:t> &amp; </a:t>
            </a:r>
            <a:r>
              <a:rPr lang="da-DK" sz="1200" dirty="0" err="1"/>
              <a:t>Tomasello</a:t>
            </a:r>
            <a:r>
              <a:rPr lang="da-DK" sz="1200" dirty="0"/>
              <a:t>, 2010; </a:t>
            </a:r>
          </a:p>
          <a:p>
            <a:r>
              <a:rPr lang="da-DK" sz="1200" dirty="0" err="1"/>
              <a:t>Mellor</a:t>
            </a:r>
            <a:r>
              <a:rPr lang="da-DK" sz="1200" dirty="0"/>
              <a:t>, 2013; </a:t>
            </a:r>
            <a:br>
              <a:rPr lang="da-DK" sz="1200" dirty="0"/>
            </a:br>
            <a:r>
              <a:rPr lang="da-DK" sz="1200" dirty="0" err="1"/>
              <a:t>Ritblatt</a:t>
            </a:r>
            <a:r>
              <a:rPr lang="da-DK" sz="1200" dirty="0"/>
              <a:t> et al., 2013; </a:t>
            </a:r>
          </a:p>
          <a:p>
            <a:r>
              <a:rPr lang="da-DK" sz="1200" dirty="0"/>
              <a:t>Ros-</a:t>
            </a:r>
            <a:r>
              <a:rPr lang="da-DK" sz="1200" dirty="0" err="1"/>
              <a:t>Morente</a:t>
            </a:r>
            <a:r>
              <a:rPr lang="da-DK" sz="1200" dirty="0"/>
              <a:t> et al., 2019</a:t>
            </a:r>
            <a:endParaRPr lang="da-DK" dirty="0"/>
          </a:p>
        </p:txBody>
      </p:sp>
      <p:sp>
        <p:nvSpPr>
          <p:cNvPr id="4" name="Pladsholder til slidenummer 3"/>
          <p:cNvSpPr>
            <a:spLocks noGrp="1"/>
          </p:cNvSpPr>
          <p:nvPr>
            <p:ph type="sldNum" sz="quarter" idx="10"/>
          </p:nvPr>
        </p:nvSpPr>
        <p:spPr/>
        <p:txBody>
          <a:bodyPr/>
          <a:lstStyle/>
          <a:p>
            <a:fld id="{A5874EA0-E96F-4A9F-BECE-F82ED93FDC31}" type="slidenum">
              <a:rPr lang="da-DK" smtClean="0"/>
              <a:t>29</a:t>
            </a:fld>
            <a:endParaRPr lang="da-DK"/>
          </a:p>
        </p:txBody>
      </p:sp>
    </p:spTree>
    <p:extLst>
      <p:ext uri="{BB962C8B-B14F-4D97-AF65-F5344CB8AC3E}">
        <p14:creationId xmlns:p14="http://schemas.microsoft.com/office/powerpoint/2010/main" val="56896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3</a:t>
            </a:fld>
            <a:endParaRPr lang="da-DK"/>
          </a:p>
        </p:txBody>
      </p:sp>
    </p:spTree>
    <p:extLst>
      <p:ext uri="{BB962C8B-B14F-4D97-AF65-F5344CB8AC3E}">
        <p14:creationId xmlns:p14="http://schemas.microsoft.com/office/powerpoint/2010/main" val="2773490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30</a:t>
            </a:fld>
            <a:endParaRPr lang="da-DK"/>
          </a:p>
        </p:txBody>
      </p:sp>
    </p:spTree>
    <p:extLst>
      <p:ext uri="{BB962C8B-B14F-4D97-AF65-F5344CB8AC3E}">
        <p14:creationId xmlns:p14="http://schemas.microsoft.com/office/powerpoint/2010/main" val="372914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4</a:t>
            </a:fld>
            <a:endParaRPr lang="da-DK"/>
          </a:p>
        </p:txBody>
      </p:sp>
    </p:spTree>
    <p:extLst>
      <p:ext uri="{BB962C8B-B14F-4D97-AF65-F5344CB8AC3E}">
        <p14:creationId xmlns:p14="http://schemas.microsoft.com/office/powerpoint/2010/main" val="181009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5</a:t>
            </a:fld>
            <a:endParaRPr lang="da-DK"/>
          </a:p>
        </p:txBody>
      </p:sp>
    </p:spTree>
    <p:extLst>
      <p:ext uri="{BB962C8B-B14F-4D97-AF65-F5344CB8AC3E}">
        <p14:creationId xmlns:p14="http://schemas.microsoft.com/office/powerpoint/2010/main" val="62379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6</a:t>
            </a:fld>
            <a:endParaRPr lang="da-DK"/>
          </a:p>
        </p:txBody>
      </p:sp>
    </p:spTree>
    <p:extLst>
      <p:ext uri="{BB962C8B-B14F-4D97-AF65-F5344CB8AC3E}">
        <p14:creationId xmlns:p14="http://schemas.microsoft.com/office/powerpoint/2010/main" val="262178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7</a:t>
            </a:fld>
            <a:endParaRPr lang="da-DK"/>
          </a:p>
        </p:txBody>
      </p:sp>
    </p:spTree>
    <p:extLst>
      <p:ext uri="{BB962C8B-B14F-4D97-AF65-F5344CB8AC3E}">
        <p14:creationId xmlns:p14="http://schemas.microsoft.com/office/powerpoint/2010/main" val="379604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8</a:t>
            </a:fld>
            <a:endParaRPr lang="da-DK"/>
          </a:p>
        </p:txBody>
      </p:sp>
    </p:spTree>
    <p:extLst>
      <p:ext uri="{BB962C8B-B14F-4D97-AF65-F5344CB8AC3E}">
        <p14:creationId xmlns:p14="http://schemas.microsoft.com/office/powerpoint/2010/main" val="50137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5874EA0-E96F-4A9F-BECE-F82ED93FDC31}" type="slidenum">
              <a:rPr lang="da-DK" smtClean="0"/>
              <a:t>9</a:t>
            </a:fld>
            <a:endParaRPr lang="da-DK"/>
          </a:p>
        </p:txBody>
      </p:sp>
    </p:spTree>
    <p:extLst>
      <p:ext uri="{BB962C8B-B14F-4D97-AF65-F5344CB8AC3E}">
        <p14:creationId xmlns:p14="http://schemas.microsoft.com/office/powerpoint/2010/main" val="31492707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4915"/>
            <a:ext cx="9136136" cy="5710086"/>
          </a:xfrm>
          <a:prstGeom prst="rect">
            <a:avLst/>
          </a:prstGeom>
        </p:spPr>
      </p:pic>
      <p:sp>
        <p:nvSpPr>
          <p:cNvPr id="2" name="Titel 1"/>
          <p:cNvSpPr>
            <a:spLocks noGrp="1"/>
          </p:cNvSpPr>
          <p:nvPr>
            <p:ph type="ctrTitle" hasCustomPrompt="1"/>
          </p:nvPr>
        </p:nvSpPr>
        <p:spPr>
          <a:xfrm>
            <a:off x="685800" y="1775355"/>
            <a:ext cx="7702624" cy="1225021"/>
          </a:xfrm>
        </p:spPr>
        <p:txBody>
          <a:bodyPr/>
          <a:lstStyle>
            <a:lvl1pPr algn="ctr">
              <a:defRPr b="1" cap="all" spc="200" baseline="0">
                <a:solidFill>
                  <a:srgbClr val="211A52"/>
                </a:solidFill>
              </a:defRPr>
            </a:lvl1pPr>
          </a:lstStyle>
          <a:p>
            <a:r>
              <a:rPr lang="da-DK" dirty="0"/>
              <a:t>Klik for at skrive titel</a:t>
            </a:r>
          </a:p>
        </p:txBody>
      </p:sp>
      <p:sp>
        <p:nvSpPr>
          <p:cNvPr id="4" name="Pladsholder til dato 3"/>
          <p:cNvSpPr>
            <a:spLocks noGrp="1"/>
          </p:cNvSpPr>
          <p:nvPr>
            <p:ph type="dt" sz="half" idx="10"/>
          </p:nvPr>
        </p:nvSpPr>
        <p:spPr/>
        <p:txBody>
          <a:bodyPr/>
          <a:lstStyle/>
          <a:p>
            <a:fld id="{014F4089-1F4E-44A7-B23B-C1B75DF42B73}" type="datetime3">
              <a:rPr lang="da-DK" smtClean="0"/>
              <a:t>07.06.2021</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
        <p:nvSpPr>
          <p:cNvPr id="9" name="Rektangel 8"/>
          <p:cNvSpPr/>
          <p:nvPr userDrawn="1"/>
        </p:nvSpPr>
        <p:spPr>
          <a:xfrm>
            <a:off x="610256" y="3361556"/>
            <a:ext cx="7920880" cy="1123111"/>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hasCustomPrompt="1"/>
          </p:nvPr>
        </p:nvSpPr>
        <p:spPr>
          <a:xfrm>
            <a:off x="683568" y="3433564"/>
            <a:ext cx="7704856" cy="984109"/>
          </a:xfrm>
        </p:spPr>
        <p:txBody>
          <a:bodyPr anchor="ctr"/>
          <a:lstStyle>
            <a:lvl1pPr marL="0" indent="0" algn="ctr">
              <a:buNone/>
              <a:defRPr kern="1200"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skrive undertitel, navn mv.</a:t>
            </a:r>
          </a:p>
        </p:txBody>
      </p:sp>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936" y="4873724"/>
            <a:ext cx="1296144" cy="765300"/>
          </a:xfrm>
          <a:prstGeom prst="rect">
            <a:avLst/>
          </a:prstGeom>
        </p:spPr>
      </p:pic>
    </p:spTree>
    <p:extLst>
      <p:ext uri="{BB962C8B-B14F-4D97-AF65-F5344CB8AC3E}">
        <p14:creationId xmlns:p14="http://schemas.microsoft.com/office/powerpoint/2010/main" val="30195793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3721596"/>
            <a:ext cx="5486400" cy="472282"/>
          </a:xfrm>
        </p:spPr>
        <p:txBody>
          <a:bodyPr anchor="b">
            <a:normAutofit/>
          </a:bodyPr>
          <a:lstStyle>
            <a:lvl1pPr algn="ctr">
              <a:defRPr sz="2400" b="0"/>
            </a:lvl1pPr>
          </a:lstStyle>
          <a:p>
            <a:r>
              <a:rPr lang="da-DK"/>
              <a:t>Klik for at redigere i master</a:t>
            </a:r>
            <a:endParaRPr lang="da-DK" dirty="0"/>
          </a:p>
        </p:txBody>
      </p:sp>
      <p:sp>
        <p:nvSpPr>
          <p:cNvPr id="3" name="Pladsholder til billede 2"/>
          <p:cNvSpPr>
            <a:spLocks noGrp="1"/>
          </p:cNvSpPr>
          <p:nvPr>
            <p:ph type="pic" idx="1" hasCustomPrompt="1"/>
          </p:nvPr>
        </p:nvSpPr>
        <p:spPr>
          <a:xfrm>
            <a:off x="1792288" y="510646"/>
            <a:ext cx="5486400" cy="3066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indsætte billede</a:t>
            </a:r>
          </a:p>
        </p:txBody>
      </p:sp>
      <p:sp>
        <p:nvSpPr>
          <p:cNvPr id="4" name="Pladsholder til tekst 3"/>
          <p:cNvSpPr>
            <a:spLocks noGrp="1"/>
          </p:cNvSpPr>
          <p:nvPr>
            <p:ph type="body" sz="half" idx="2"/>
          </p:nvPr>
        </p:nvSpPr>
        <p:spPr>
          <a:xfrm>
            <a:off x="1792288" y="4316765"/>
            <a:ext cx="5486400" cy="424945"/>
          </a:xfrm>
        </p:spPr>
        <p:txBody>
          <a:bodyPr>
            <a:normAutofit/>
          </a:bodyPr>
          <a:lstStyle>
            <a:lvl1pPr marL="0" indent="0" algn="ctr">
              <a:buNone/>
              <a:defRPr sz="1800">
                <a:solidFill>
                  <a:srgbClr val="5461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3D789C4B-1D39-4DCF-A264-F5BAD2AD9F6E}" type="datetime3">
              <a:rPr lang="da-DK" smtClean="0"/>
              <a:t>07.06.2021</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1787461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ide billede med blå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indsætte billede</a:t>
            </a:r>
          </a:p>
        </p:txBody>
      </p:sp>
      <p:sp>
        <p:nvSpPr>
          <p:cNvPr id="5" name="Pladsholder til dato 4"/>
          <p:cNvSpPr>
            <a:spLocks noGrp="1"/>
          </p:cNvSpPr>
          <p:nvPr>
            <p:ph type="dt" sz="half" idx="10"/>
          </p:nvPr>
        </p:nvSpPr>
        <p:spPr/>
        <p:txBody>
          <a:bodyPr/>
          <a:lstStyle/>
          <a:p>
            <a:fld id="{16297AAD-6C02-4800-BFD8-516995E2C907}" type="datetime3">
              <a:rPr lang="da-DK" smtClean="0"/>
              <a:t>07.06.2021</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
        <p:nvSpPr>
          <p:cNvPr id="8" name="Titel 1"/>
          <p:cNvSpPr>
            <a:spLocks noGrp="1"/>
          </p:cNvSpPr>
          <p:nvPr>
            <p:ph type="title"/>
          </p:nvPr>
        </p:nvSpPr>
        <p:spPr>
          <a:xfrm>
            <a:off x="755576" y="3001516"/>
            <a:ext cx="7632848" cy="1728191"/>
          </a:xfrm>
        </p:spPr>
        <p:txBody>
          <a:bodyPr anchor="t">
            <a:normAutofit/>
          </a:bodyPr>
          <a:lstStyle>
            <a:lvl1pPr algn="ctr">
              <a:defRPr sz="2400" b="0" i="0" cap="all" baseline="0">
                <a:solidFill>
                  <a:srgbClr val="211A52"/>
                </a:solidFill>
              </a:defRPr>
            </a:lvl1pPr>
          </a:lstStyle>
          <a:p>
            <a:r>
              <a:rPr lang="da-DK"/>
              <a:t>Klik for at redigere i master</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side billede med hvid billedtekst">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indsætte billede</a:t>
            </a:r>
          </a:p>
        </p:txBody>
      </p:sp>
      <p:sp>
        <p:nvSpPr>
          <p:cNvPr id="2" name="Titel 1"/>
          <p:cNvSpPr>
            <a:spLocks noGrp="1"/>
          </p:cNvSpPr>
          <p:nvPr>
            <p:ph type="title"/>
          </p:nvPr>
        </p:nvSpPr>
        <p:spPr>
          <a:xfrm>
            <a:off x="827584" y="3001516"/>
            <a:ext cx="7488832" cy="1728191"/>
          </a:xfrm>
        </p:spPr>
        <p:txBody>
          <a:bodyPr anchor="t">
            <a:normAutofit/>
          </a:bodyPr>
          <a:lstStyle>
            <a:lvl1pPr algn="ctr">
              <a:defRPr sz="2400" b="0" cap="all" baseline="0">
                <a:solidFill>
                  <a:schemeClr val="bg1"/>
                </a:solidFill>
              </a:defRPr>
            </a:lvl1pPr>
          </a:lstStyle>
          <a:p>
            <a:r>
              <a:rPr lang="da-DK"/>
              <a:t>Klik for at redigere i master</a:t>
            </a:r>
            <a:endParaRPr lang="da-DK" dirty="0"/>
          </a:p>
        </p:txBody>
      </p:sp>
      <p:sp>
        <p:nvSpPr>
          <p:cNvPr id="5" name="Pladsholder til dato 4"/>
          <p:cNvSpPr>
            <a:spLocks noGrp="1"/>
          </p:cNvSpPr>
          <p:nvPr>
            <p:ph type="dt" sz="half" idx="10"/>
          </p:nvPr>
        </p:nvSpPr>
        <p:spPr/>
        <p:txBody>
          <a:bodyPr/>
          <a:lstStyle/>
          <a:p>
            <a:fld id="{E0F1A899-5D0B-48A0-BBF1-AD7C4BEC6142}" type="datetime3">
              <a:rPr lang="da-DK" smtClean="0"/>
              <a:t>07.06.2021</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3430129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ut 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4915"/>
            <a:ext cx="9136136" cy="5710086"/>
          </a:xfrm>
          <a:prstGeom prst="rect">
            <a:avLst/>
          </a:prstGeom>
        </p:spPr>
      </p:pic>
      <p:sp>
        <p:nvSpPr>
          <p:cNvPr id="5" name="Rektangel 4"/>
          <p:cNvSpPr/>
          <p:nvPr userDrawn="1"/>
        </p:nvSpPr>
        <p:spPr>
          <a:xfrm>
            <a:off x="611560" y="2077413"/>
            <a:ext cx="7920880" cy="1320147"/>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85800" y="2135395"/>
            <a:ext cx="7772400" cy="1225021"/>
          </a:xfrm>
        </p:spPr>
        <p:txBody>
          <a:bodyPr/>
          <a:lstStyle>
            <a:lvl1pPr algn="ctr">
              <a:defRPr kern="1200" cap="all" spc="200" baseline="0">
                <a:solidFill>
                  <a:schemeClr val="bg1"/>
                </a:solidFill>
              </a:defRPr>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014F4089-1F4E-44A7-B23B-C1B75DF42B73}" type="datetime3">
              <a:rPr lang="da-DK" smtClean="0"/>
              <a:t>07.06.2021</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936" y="4980057"/>
            <a:ext cx="1296144" cy="637750"/>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C8F93BCC-6FC8-4C7D-A6DF-04C07E19DAD2}" type="datetime3">
              <a:rPr lang="da-DK" smtClean="0"/>
              <a:t>07.06.2021</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6555255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brød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9CAFBDB-5870-4F54-B460-8377AA42866C}" type="datetime3">
              <a:rPr lang="da-DK" smtClean="0"/>
              <a:t>07.06.2021</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‹nr.›</a:t>
            </a:fld>
            <a:endParaRPr lang="da-DK" dirty="0"/>
          </a:p>
        </p:txBody>
      </p:sp>
      <p:sp>
        <p:nvSpPr>
          <p:cNvPr id="5" name="Pladsholder til indhold 2"/>
          <p:cNvSpPr>
            <a:spLocks noGrp="1"/>
          </p:cNvSpPr>
          <p:nvPr>
            <p:ph idx="1"/>
          </p:nvPr>
        </p:nvSpPr>
        <p:spPr>
          <a:xfrm>
            <a:off x="457200" y="1333501"/>
            <a:ext cx="8229600" cy="3468215"/>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721175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2487476"/>
            <a:ext cx="7772400" cy="1135063"/>
          </a:xfrm>
        </p:spPr>
        <p:txBody>
          <a:bodyPr anchor="t"/>
          <a:lstStyle>
            <a:lvl1pPr algn="ctr">
              <a:defRPr sz="2400" b="0" cap="all"/>
            </a:lvl1pPr>
          </a:lstStyle>
          <a:p>
            <a:r>
              <a:rPr lang="da-DK"/>
              <a:t>Klik for at redigere i master</a:t>
            </a:r>
            <a:endParaRPr lang="da-DK" dirty="0"/>
          </a:p>
        </p:txBody>
      </p:sp>
      <p:sp>
        <p:nvSpPr>
          <p:cNvPr id="3" name="Pladsholder til tekst 2"/>
          <p:cNvSpPr>
            <a:spLocks noGrp="1"/>
          </p:cNvSpPr>
          <p:nvPr>
            <p:ph type="body" idx="1" hasCustomPrompt="1"/>
          </p:nvPr>
        </p:nvSpPr>
        <p:spPr>
          <a:xfrm>
            <a:off x="722313" y="1237320"/>
            <a:ext cx="7772400" cy="1250156"/>
          </a:xfrm>
        </p:spPr>
        <p:txBody>
          <a:bodyPr anchor="b"/>
          <a:lstStyle>
            <a:lvl1pPr marL="0" indent="0" algn="ctr">
              <a:buNone/>
              <a:defRPr sz="2000">
                <a:solidFill>
                  <a:srgbClr val="5461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a:t>KLIK FOR AT REDIGERE I MASTER</a:t>
            </a:r>
          </a:p>
        </p:txBody>
      </p:sp>
      <p:sp>
        <p:nvSpPr>
          <p:cNvPr id="4" name="Pladsholder til dato 3"/>
          <p:cNvSpPr>
            <a:spLocks noGrp="1"/>
          </p:cNvSpPr>
          <p:nvPr>
            <p:ph type="dt" sz="half" idx="10"/>
          </p:nvPr>
        </p:nvSpPr>
        <p:spPr/>
        <p:txBody>
          <a:bodyPr/>
          <a:lstStyle/>
          <a:p>
            <a:fld id="{A0419256-6EFB-4044-9372-A45B1AE2B795}" type="datetime3">
              <a:rPr lang="da-DK" smtClean="0"/>
              <a:t>07.06.2021</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413030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5" name="Pladsholder til dato 4"/>
          <p:cNvSpPr>
            <a:spLocks noGrp="1"/>
          </p:cNvSpPr>
          <p:nvPr>
            <p:ph type="dt" sz="half" idx="10"/>
          </p:nvPr>
        </p:nvSpPr>
        <p:spPr/>
        <p:txBody>
          <a:bodyPr/>
          <a:lstStyle/>
          <a:p>
            <a:fld id="{8A80EC61-97C2-490D-BF66-6AF4E08F8683}" type="datetime3">
              <a:rPr lang="da-DK" smtClean="0"/>
              <a:t>07.06.2021</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
        <p:nvSpPr>
          <p:cNvPr id="8" name="Pladsholder til indhold 2"/>
          <p:cNvSpPr>
            <a:spLocks noGrp="1"/>
          </p:cNvSpPr>
          <p:nvPr>
            <p:ph idx="1"/>
          </p:nvPr>
        </p:nvSpPr>
        <p:spPr>
          <a:xfrm>
            <a:off x="457200" y="1297327"/>
            <a:ext cx="3970784" cy="3504389"/>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idx="13"/>
          </p:nvPr>
        </p:nvSpPr>
        <p:spPr>
          <a:xfrm>
            <a:off x="4716016" y="1297327"/>
            <a:ext cx="3970784" cy="3504389"/>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endParaRPr lang="da-DK" dirty="0"/>
          </a:p>
        </p:txBody>
      </p:sp>
      <p:sp>
        <p:nvSpPr>
          <p:cNvPr id="3" name="Pladsholder til tekst 2"/>
          <p:cNvSpPr>
            <a:spLocks noGrp="1"/>
          </p:cNvSpPr>
          <p:nvPr>
            <p:ph type="body" idx="1"/>
          </p:nvPr>
        </p:nvSpPr>
        <p:spPr>
          <a:xfrm>
            <a:off x="457200" y="1279261"/>
            <a:ext cx="4040188" cy="533135"/>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5" name="Pladsholder til tekst 4"/>
          <p:cNvSpPr>
            <a:spLocks noGrp="1"/>
          </p:cNvSpPr>
          <p:nvPr>
            <p:ph type="body" sz="quarter" idx="3"/>
          </p:nvPr>
        </p:nvSpPr>
        <p:spPr>
          <a:xfrm>
            <a:off x="4645026" y="1279261"/>
            <a:ext cx="4041775" cy="533135"/>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7" name="Pladsholder til dato 6"/>
          <p:cNvSpPr>
            <a:spLocks noGrp="1"/>
          </p:cNvSpPr>
          <p:nvPr>
            <p:ph type="dt" sz="half" idx="10"/>
          </p:nvPr>
        </p:nvSpPr>
        <p:spPr/>
        <p:txBody>
          <a:bodyPr/>
          <a:lstStyle/>
          <a:p>
            <a:fld id="{8B6410A3-8B7A-4B78-AE48-0C337C792F8C}" type="datetime3">
              <a:rPr lang="da-DK" smtClean="0"/>
              <a:t>07.06.2021</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t>‹nr.›</a:t>
            </a:fld>
            <a:endParaRPr lang="da-DK"/>
          </a:p>
        </p:txBody>
      </p:sp>
      <p:sp>
        <p:nvSpPr>
          <p:cNvPr id="10" name="Pladsholder til indhold 2"/>
          <p:cNvSpPr>
            <a:spLocks noGrp="1"/>
          </p:cNvSpPr>
          <p:nvPr>
            <p:ph idx="13"/>
          </p:nvPr>
        </p:nvSpPr>
        <p:spPr>
          <a:xfrm>
            <a:off x="467544" y="1837387"/>
            <a:ext cx="4032448"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1" name="Pladsholder til indhold 2"/>
          <p:cNvSpPr>
            <a:spLocks noGrp="1"/>
          </p:cNvSpPr>
          <p:nvPr>
            <p:ph idx="14"/>
          </p:nvPr>
        </p:nvSpPr>
        <p:spPr>
          <a:xfrm>
            <a:off x="4633664" y="1837387"/>
            <a:ext cx="4042792"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80C8121-9C5C-4783-821D-F1ABAD167C32}" type="datetime3">
              <a:rPr lang="da-DK" smtClean="0"/>
              <a:t>07.06.2021</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5858383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0ADA3C3-F6CE-4C6C-AC99-04821F771E6F}" type="datetime3">
              <a:rPr lang="da-DK" smtClean="0"/>
              <a:t>07.06.2021</a:t>
            </a:fld>
            <a:endParaRPr lang="da-DK"/>
          </a:p>
        </p:txBody>
      </p:sp>
      <p:sp>
        <p:nvSpPr>
          <p:cNvPr id="4" name="Pladsholder til diasnummer 3"/>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14804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27542"/>
            <a:ext cx="3008313" cy="968375"/>
          </a:xfrm>
        </p:spPr>
        <p:txBody>
          <a:bodyPr anchor="b">
            <a:normAutofit/>
          </a:bodyPr>
          <a:lstStyle>
            <a:lvl1pPr algn="l">
              <a:defRPr sz="1800" b="1"/>
            </a:lvl1pPr>
          </a:lstStyle>
          <a:p>
            <a:r>
              <a:rPr lang="da-DK"/>
              <a:t>Klik for at redigere i master</a:t>
            </a:r>
            <a:endParaRPr lang="da-DK" dirty="0"/>
          </a:p>
        </p:txBody>
      </p:sp>
      <p:sp>
        <p:nvSpPr>
          <p:cNvPr id="4" name="Pladsholder til tekst 3"/>
          <p:cNvSpPr>
            <a:spLocks noGrp="1"/>
          </p:cNvSpPr>
          <p:nvPr>
            <p:ph type="body" sz="half" idx="2"/>
          </p:nvPr>
        </p:nvSpPr>
        <p:spPr>
          <a:xfrm>
            <a:off x="457201" y="1195917"/>
            <a:ext cx="3008313" cy="353379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23CE3711-8C3B-408F-87AD-E09A0080C459}" type="datetime3">
              <a:rPr lang="da-DK" smtClean="0"/>
              <a:t>07.06.2021</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‹nr.›</a:t>
            </a:fld>
            <a:endParaRPr lang="da-DK"/>
          </a:p>
        </p:txBody>
      </p:sp>
      <p:sp>
        <p:nvSpPr>
          <p:cNvPr id="8" name="Pladsholder til indhold 2"/>
          <p:cNvSpPr>
            <a:spLocks noGrp="1"/>
          </p:cNvSpPr>
          <p:nvPr>
            <p:ph idx="1"/>
          </p:nvPr>
        </p:nvSpPr>
        <p:spPr>
          <a:xfrm>
            <a:off x="3635896" y="217207"/>
            <a:ext cx="4824536" cy="451250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457200" y="1333501"/>
            <a:ext cx="8229600" cy="3468215"/>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rgbClr val="54616E"/>
                </a:solidFill>
              </a:defRPr>
            </a:lvl1pPr>
          </a:lstStyle>
          <a:p>
            <a:fld id="{672FD3C4-C349-4C63-9C2F-4FD4F5A483CE}" type="datetime3">
              <a:rPr lang="da-DK" smtClean="0"/>
              <a:t>07.06.2021</a:t>
            </a:fld>
            <a:endParaRPr lang="da-DK" dirty="0"/>
          </a:p>
        </p:txBody>
      </p:sp>
      <p:sp>
        <p:nvSpPr>
          <p:cNvPr id="6" name="Pladsholder til diasnumm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rgbClr val="54616E"/>
                </a:solidFill>
              </a:defRPr>
            </a:lvl1pPr>
          </a:lstStyle>
          <a:p>
            <a:fld id="{409B8A6B-2702-4E09-BF63-7CC1F22DFC4D}" type="slidenum">
              <a:rPr lang="da-DK" smtClean="0"/>
              <a:pPr/>
              <a:t>‹nr.›</a:t>
            </a:fld>
            <a:endParaRPr lang="da-DK" dirty="0"/>
          </a:p>
        </p:txBody>
      </p:sp>
      <p:pic>
        <p:nvPicPr>
          <p:cNvPr id="7" name="Billed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95936" y="4873724"/>
            <a:ext cx="1296144" cy="765300"/>
          </a:xfrm>
          <a:prstGeom prst="rect">
            <a:avLst/>
          </a:prstGeom>
        </p:spPr>
      </p:pic>
    </p:spTree>
    <p:extLst>
      <p:ext uri="{BB962C8B-B14F-4D97-AF65-F5344CB8AC3E}">
        <p14:creationId xmlns:p14="http://schemas.microsoft.com/office/powerpoint/2010/main" val="140899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transition>
    <p:fade/>
  </p:transition>
  <p:hf sldNum="0" hdr="0" ftr="0" dt="0"/>
  <p:txStyles>
    <p:titleStyle>
      <a:lvl1pPr algn="l" defTabSz="914400" rtl="0" eaLnBrk="1" latinLnBrk="0" hangingPunct="1">
        <a:spcBef>
          <a:spcPct val="0"/>
        </a:spcBef>
        <a:buNone/>
        <a:defRPr sz="2400" kern="1200" baseline="0">
          <a:solidFill>
            <a:srgbClr val="211A5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musictherapy.aau.dk/emtc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sycnet.apa.org/doi/10.1017/S0265051712000563"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doi.org/10.1177/0255761419853634" TargetMode="External"/><Relationship Id="rId4" Type="http://schemas.openxmlformats.org/officeDocument/2006/relationships/hyperlink" Target="https://globalmentalhealthcommission.org/the-report/"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ocks.aau.dk/"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br>
              <a:rPr lang="da-DK" b="0" dirty="0"/>
            </a:br>
            <a:r>
              <a:rPr lang="da-DK" b="0" dirty="0"/>
              <a:t> </a:t>
            </a:r>
            <a:br>
              <a:rPr lang="da-DK" b="0" dirty="0"/>
            </a:br>
            <a:r>
              <a:rPr lang="da-DK" b="0" dirty="0"/>
              <a:t>Inspirationsoplæg: Kan kultur påvirke folkesundheden </a:t>
            </a:r>
          </a:p>
        </p:txBody>
      </p:sp>
      <p:sp>
        <p:nvSpPr>
          <p:cNvPr id="5" name="Undertitel 4"/>
          <p:cNvSpPr>
            <a:spLocks noGrp="1"/>
          </p:cNvSpPr>
          <p:nvPr>
            <p:ph type="subTitle" idx="1"/>
          </p:nvPr>
        </p:nvSpPr>
        <p:spPr/>
        <p:txBody>
          <a:bodyPr>
            <a:normAutofit fontScale="92500" lnSpcReduction="10000"/>
          </a:bodyPr>
          <a:lstStyle/>
          <a:p>
            <a:r>
              <a:rPr lang="da-DK" sz="1300" dirty="0"/>
              <a:t>Stine Lindahl Jacobsen, </a:t>
            </a:r>
            <a:r>
              <a:rPr lang="da-DK" sz="1300" dirty="0" err="1"/>
              <a:t>PhD</a:t>
            </a:r>
            <a:endParaRPr lang="da-DK" sz="1300" dirty="0"/>
          </a:p>
          <a:p>
            <a:r>
              <a:rPr lang="da-DK" sz="2200" b="1" dirty="0"/>
              <a:t>AD NYE VEJE</a:t>
            </a:r>
          </a:p>
          <a:p>
            <a:r>
              <a:rPr lang="da-DK" sz="2200" b="1" dirty="0"/>
              <a:t> Midtvejskonference • 9. juni 2021 </a:t>
            </a:r>
          </a:p>
        </p:txBody>
      </p:sp>
      <p:pic>
        <p:nvPicPr>
          <p:cNvPr id="6" name="Billede 5" descr="http://www.musikterapi.aau.dk/digitalAssets/287/287891_nocks-logo-rgb_650x35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406" y="772041"/>
            <a:ext cx="2256101" cy="1140252"/>
          </a:xfrm>
          <a:prstGeom prst="rect">
            <a:avLst/>
          </a:prstGeom>
          <a:noFill/>
          <a:ln>
            <a:noFill/>
          </a:ln>
        </p:spPr>
      </p:pic>
      <p:pic>
        <p:nvPicPr>
          <p:cNvPr id="8" name="Pladsholder til indhold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68883" y="811103"/>
            <a:ext cx="2189355" cy="123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3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FELT UDVIKLING</a:t>
            </a:r>
          </a:p>
        </p:txBody>
      </p:sp>
      <p:sp>
        <p:nvSpPr>
          <p:cNvPr id="3" name="Pladsholder til indhold 2"/>
          <p:cNvSpPr>
            <a:spLocks noGrp="1"/>
          </p:cNvSpPr>
          <p:nvPr>
            <p:ph idx="1"/>
          </p:nvPr>
        </p:nvSpPr>
        <p:spPr>
          <a:xfrm>
            <a:off x="457200" y="1333501"/>
            <a:ext cx="5050904" cy="3468215"/>
          </a:xfrm>
        </p:spPr>
        <p:txBody>
          <a:bodyPr>
            <a:normAutofit fontScale="92500" lnSpcReduction="10000"/>
          </a:bodyPr>
          <a:lstStyle/>
          <a:p>
            <a:r>
              <a:rPr lang="da-DK" dirty="0"/>
              <a:t>Uddannelse – vi har kun musikterapi på kandidatniveau</a:t>
            </a:r>
          </a:p>
          <a:p>
            <a:endParaRPr lang="da-DK" dirty="0"/>
          </a:p>
          <a:p>
            <a:r>
              <a:rPr lang="da-DK" dirty="0"/>
              <a:t>Forskningsgrupper – vi har kun ganske få forskere, som forstår sig selv om kultur og sundhedsforskere</a:t>
            </a:r>
          </a:p>
          <a:p>
            <a:endParaRPr lang="da-DK" dirty="0"/>
          </a:p>
          <a:p>
            <a:r>
              <a:rPr lang="da-DK" dirty="0"/>
              <a:t>Offentlige forvaltninger – vi har kun få kultur og sundhedsforvaltninger eller organisatorisk og systematisk samarbejde på tværs af sektorer</a:t>
            </a:r>
          </a:p>
          <a:p>
            <a:endParaRPr lang="da-DK" dirty="0"/>
          </a:p>
          <a:p>
            <a:r>
              <a:rPr lang="da-DK" dirty="0"/>
              <a:t>Politiske beslutninger/krav – har vi dem ? </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0"/>
            <a:ext cx="3217540" cy="3217540"/>
          </a:xfrm>
          <a:prstGeom prst="rect">
            <a:avLst/>
          </a:prstGeom>
        </p:spPr>
      </p:pic>
    </p:spTree>
    <p:extLst>
      <p:ext uri="{BB962C8B-B14F-4D97-AF65-F5344CB8AC3E}">
        <p14:creationId xmlns:p14="http://schemas.microsoft.com/office/powerpoint/2010/main" val="13065008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Kulturens Sundhedseffekter</a:t>
            </a:r>
          </a:p>
        </p:txBody>
      </p:sp>
      <p:sp>
        <p:nvSpPr>
          <p:cNvPr id="5" name="Pladsholder til tekst 4"/>
          <p:cNvSpPr>
            <a:spLocks noGrp="1"/>
          </p:cNvSpPr>
          <p:nvPr>
            <p:ph type="body" idx="1"/>
          </p:nvPr>
        </p:nvSpPr>
        <p:spPr/>
        <p:txBody>
          <a:bodyPr/>
          <a:lstStyle/>
          <a:p>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397402"/>
            <a:ext cx="3653643" cy="1679836"/>
          </a:xfrm>
          <a:prstGeom prst="rect">
            <a:avLst/>
          </a:prstGeom>
        </p:spPr>
      </p:pic>
      <p:pic>
        <p:nvPicPr>
          <p:cNvPr id="7" name="Billede 6"/>
          <p:cNvPicPr/>
          <p:nvPr/>
        </p:nvPicPr>
        <p:blipFill rotWithShape="1">
          <a:blip r:embed="rId4"/>
          <a:srcRect l="36856" t="24029" r="55037" b="63000"/>
          <a:stretch/>
        </p:blipFill>
        <p:spPr bwMode="auto">
          <a:xfrm>
            <a:off x="3920560" y="3327394"/>
            <a:ext cx="1375906" cy="1080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38848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dirty="0"/>
              <a:t>REVIEW OM KULTUR  &amp; SUNDHED</a:t>
            </a:r>
            <a:br>
              <a:rPr lang="da-DK" noProof="0" dirty="0"/>
            </a:br>
            <a:r>
              <a:rPr lang="da-DK" sz="1080" dirty="0"/>
              <a:t>Jensen 2017</a:t>
            </a:r>
          </a:p>
        </p:txBody>
      </p:sp>
      <p:sp>
        <p:nvSpPr>
          <p:cNvPr id="3" name="Pladsholder til indhold 2"/>
          <p:cNvSpPr>
            <a:spLocks noGrp="1"/>
          </p:cNvSpPr>
          <p:nvPr>
            <p:ph idx="1"/>
          </p:nvPr>
        </p:nvSpPr>
        <p:spPr/>
        <p:txBody>
          <a:bodyPr>
            <a:normAutofit lnSpcReduction="10000"/>
          </a:bodyPr>
          <a:lstStyle/>
          <a:p>
            <a:r>
              <a:rPr lang="da-DK" dirty="0"/>
              <a:t>Der er klar sammenhæng mellem deltagelse i kultur og musikaktiviteter og individets egen fornemmelse af sundhed samt objektive mål for sundhed såsom livskvalitet, sociale kompetencer og rehabilitering af forskellig art.</a:t>
            </a:r>
          </a:p>
          <a:p>
            <a:pPr marL="0" indent="0">
              <a:buNone/>
            </a:pPr>
            <a:endParaRPr lang="da-DK" noProof="0" dirty="0"/>
          </a:p>
          <a:p>
            <a:r>
              <a:rPr lang="da-DK" noProof="0" dirty="0"/>
              <a:t>Deltagelse i kunst og kulturaktiviteter kan bevirke </a:t>
            </a:r>
          </a:p>
          <a:p>
            <a:pPr lvl="1"/>
            <a:r>
              <a:rPr lang="da-DK" noProof="0" dirty="0"/>
              <a:t>positive psykologiske og fysiske ændringer i kliniske sammenhænge</a:t>
            </a:r>
          </a:p>
          <a:p>
            <a:pPr lvl="1"/>
            <a:r>
              <a:rPr lang="da-DK" noProof="0" dirty="0"/>
              <a:t>kan bidrage med positive terapeutiske virkninger</a:t>
            </a:r>
          </a:p>
          <a:p>
            <a:pPr lvl="1"/>
            <a:r>
              <a:rPr lang="da-DK" noProof="0" dirty="0"/>
              <a:t>kan forbedre arbejdsglæde og trivsel på arbejdspladsen</a:t>
            </a:r>
          </a:p>
          <a:p>
            <a:pPr lvl="1"/>
            <a:r>
              <a:rPr lang="da-DK" noProof="0" dirty="0"/>
              <a:t>kan fremme relationer mellem patienter og sundhedsfagligt personale</a:t>
            </a:r>
          </a:p>
          <a:p>
            <a:pPr lvl="1"/>
            <a:r>
              <a:rPr lang="da-DK" noProof="0" dirty="0"/>
              <a:t>kan forbedre muligheder i psykiatrien og rehabilitering</a:t>
            </a:r>
          </a:p>
          <a:p>
            <a:pPr lvl="1"/>
            <a:r>
              <a:rPr lang="da-DK" noProof="0" dirty="0"/>
              <a:t>bidrage til folkesundhed. </a:t>
            </a:r>
          </a:p>
          <a:p>
            <a:pPr marL="411480" lvl="1" indent="0">
              <a:buNone/>
            </a:pPr>
            <a:endParaRPr lang="da-DK" noProof="0" dirty="0"/>
          </a:p>
        </p:txBody>
      </p:sp>
      <p:pic>
        <p:nvPicPr>
          <p:cNvPr id="6" name="Billede 5" descr="http://www.musikterapi.aau.dk/digitalAssets/287/287891_nocks-logo-rgb_650x35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28436"/>
            <a:ext cx="1317997" cy="731529"/>
          </a:xfrm>
          <a:prstGeom prst="rect">
            <a:avLst/>
          </a:prstGeom>
          <a:noFill/>
          <a:ln>
            <a:noFill/>
          </a:ln>
        </p:spPr>
      </p:pic>
    </p:spTree>
    <p:extLst>
      <p:ext uri="{BB962C8B-B14F-4D97-AF65-F5344CB8AC3E}">
        <p14:creationId xmlns:p14="http://schemas.microsoft.com/office/powerpoint/2010/main" val="71151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MENTAL SUNDHED</a:t>
            </a:r>
            <a:br>
              <a:rPr lang="da-DK" dirty="0"/>
            </a:br>
            <a:r>
              <a:rPr lang="da-DK" sz="1260" dirty="0"/>
              <a:t>Jensen 2017	</a:t>
            </a:r>
          </a:p>
        </p:txBody>
      </p:sp>
      <p:sp>
        <p:nvSpPr>
          <p:cNvPr id="3" name="Pladsholder til indhold 2"/>
          <p:cNvSpPr>
            <a:spLocks noGrp="1"/>
          </p:cNvSpPr>
          <p:nvPr>
            <p:ph idx="1"/>
          </p:nvPr>
        </p:nvSpPr>
        <p:spPr/>
        <p:txBody>
          <a:bodyPr>
            <a:normAutofit fontScale="92500"/>
          </a:bodyPr>
          <a:lstStyle/>
          <a:p>
            <a:r>
              <a:rPr lang="da-DK" dirty="0"/>
              <a:t>Kulturaktiviteter kan styrke</a:t>
            </a:r>
          </a:p>
          <a:p>
            <a:pPr lvl="1"/>
            <a:r>
              <a:rPr lang="da-DK" dirty="0"/>
              <a:t>Trivsel (Selvtillid, en del af fællesskab + bedre immunforsvar)</a:t>
            </a:r>
          </a:p>
          <a:p>
            <a:pPr lvl="1"/>
            <a:endParaRPr lang="da-DK" dirty="0"/>
          </a:p>
          <a:p>
            <a:pPr lvl="1"/>
            <a:r>
              <a:rPr lang="da-DK" dirty="0"/>
              <a:t>Livskvalitet (Selvværd, meningsfuldhed, </a:t>
            </a:r>
            <a:r>
              <a:rPr lang="da-DK" dirty="0" err="1"/>
              <a:t>mestring</a:t>
            </a:r>
            <a:r>
              <a:rPr lang="da-DK" dirty="0"/>
              <a:t>, autonom selvudtryk, håb)</a:t>
            </a:r>
          </a:p>
          <a:p>
            <a:pPr lvl="1"/>
            <a:endParaRPr lang="da-DK" dirty="0"/>
          </a:p>
          <a:p>
            <a:pPr lvl="1"/>
            <a:r>
              <a:rPr lang="da-DK" dirty="0"/>
              <a:t>Funktionalitet (sociale kompetencer, socialt netværk, engagement &amp; motivation, jobmæssig aktivitet)</a:t>
            </a:r>
          </a:p>
          <a:p>
            <a:pPr lvl="1"/>
            <a:endParaRPr lang="da-DK" dirty="0"/>
          </a:p>
          <a:p>
            <a:pPr lvl="1"/>
            <a:r>
              <a:rPr lang="da-DK" dirty="0"/>
              <a:t>Identitet (ressourcefokus, integration af krop og sind, egen historie)</a:t>
            </a:r>
          </a:p>
          <a:p>
            <a:pPr lvl="1"/>
            <a:endParaRPr lang="da-DK" dirty="0"/>
          </a:p>
          <a:p>
            <a:pPr lvl="1"/>
            <a:r>
              <a:rPr lang="da-DK" dirty="0"/>
              <a:t>Symptom reduktion (depression, stress, angst, højt blodtryk)</a:t>
            </a:r>
          </a:p>
          <a:p>
            <a:pPr lvl="1"/>
            <a:endParaRPr lang="da-DK" dirty="0"/>
          </a:p>
          <a:p>
            <a:pPr lvl="1"/>
            <a:endParaRPr lang="da-DK" dirty="0"/>
          </a:p>
          <a:p>
            <a:pPr lvl="1"/>
            <a:endParaRPr lang="da-DK" dirty="0"/>
          </a:p>
          <a:p>
            <a:pPr lvl="1"/>
            <a:endParaRPr lang="da-DK" dirty="0"/>
          </a:p>
        </p:txBody>
      </p:sp>
      <p:pic>
        <p:nvPicPr>
          <p:cNvPr id="5" name="Billede 4" descr="http://www.musikterapi.aau.dk/digitalAssets/287/287891_nocks-logo-rgb_650x35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7443" y="348803"/>
            <a:ext cx="1317997" cy="731529"/>
          </a:xfrm>
          <a:prstGeom prst="rect">
            <a:avLst/>
          </a:prstGeom>
          <a:noFill/>
          <a:ln>
            <a:noFill/>
          </a:ln>
        </p:spPr>
      </p:pic>
      <p:pic>
        <p:nvPicPr>
          <p:cNvPr id="6" name="Billede 5"/>
          <p:cNvPicPr/>
          <p:nvPr/>
        </p:nvPicPr>
        <p:blipFill>
          <a:blip r:embed="rId4" cstate="print">
            <a:extLst>
              <a:ext uri="{28A0092B-C50C-407E-A947-70E740481C1C}">
                <a14:useLocalDpi xmlns:a14="http://schemas.microsoft.com/office/drawing/2010/main" val="0"/>
              </a:ext>
            </a:extLst>
          </a:blip>
          <a:stretch>
            <a:fillRect/>
          </a:stretch>
        </p:blipFill>
        <p:spPr>
          <a:xfrm>
            <a:off x="8365250" y="4725254"/>
            <a:ext cx="643100" cy="588842"/>
          </a:xfrm>
          <a:prstGeom prst="rect">
            <a:avLst/>
          </a:prstGeom>
        </p:spPr>
      </p:pic>
    </p:spTree>
    <p:extLst>
      <p:ext uri="{BB962C8B-B14F-4D97-AF65-F5344CB8AC3E}">
        <p14:creationId xmlns:p14="http://schemas.microsoft.com/office/powerpoint/2010/main" val="380560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OPLEVELSEN</a:t>
            </a:r>
          </a:p>
        </p:txBody>
      </p:sp>
      <p:sp>
        <p:nvSpPr>
          <p:cNvPr id="3" name="Pladsholder til indhold 2"/>
          <p:cNvSpPr>
            <a:spLocks noGrp="1"/>
          </p:cNvSpPr>
          <p:nvPr>
            <p:ph idx="1"/>
          </p:nvPr>
        </p:nvSpPr>
        <p:spPr/>
        <p:txBody>
          <a:bodyPr/>
          <a:lstStyle/>
          <a:p>
            <a:r>
              <a:rPr lang="da-DK" dirty="0"/>
              <a:t>Frirum til selvudtryk og udforskning</a:t>
            </a:r>
          </a:p>
          <a:p>
            <a:r>
              <a:rPr lang="da-DK" dirty="0"/>
              <a:t>Del af et fællesskab uden dom</a:t>
            </a:r>
          </a:p>
          <a:p>
            <a:r>
              <a:rPr lang="da-DK" dirty="0"/>
              <a:t>Meningsfuld oplevelse (følelsesmæssigt rørt, afslapning, fokus)</a:t>
            </a:r>
          </a:p>
          <a:p>
            <a:r>
              <a:rPr lang="da-DK" dirty="0"/>
              <a:t>Mere energi og glæde</a:t>
            </a:r>
          </a:p>
          <a:p>
            <a:r>
              <a:rPr lang="da-DK" dirty="0"/>
              <a:t>(styrket mental sundhed)</a:t>
            </a:r>
          </a:p>
          <a:p>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337" y="3175450"/>
            <a:ext cx="2357438" cy="1568768"/>
          </a:xfrm>
          <a:prstGeom prst="rect">
            <a:avLst/>
          </a:prstGeom>
        </p:spPr>
      </p:pic>
      <p:sp>
        <p:nvSpPr>
          <p:cNvPr id="6" name="AutoShape 2" descr="Billedresultat for creative expression"/>
          <p:cNvSpPr>
            <a:spLocks noChangeAspect="1" noChangeArrowheads="1"/>
          </p:cNvSpPr>
          <p:nvPr/>
        </p:nvSpPr>
        <p:spPr bwMode="auto">
          <a:xfrm>
            <a:off x="428625" y="162878"/>
            <a:ext cx="274320" cy="27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endParaRPr lang="da-DK" sz="1620"/>
          </a:p>
        </p:txBody>
      </p:sp>
      <p:sp>
        <p:nvSpPr>
          <p:cNvPr id="7" name="AutoShape 4" descr="Billedresultat for creative expression"/>
          <p:cNvSpPr>
            <a:spLocks noChangeAspect="1" noChangeArrowheads="1"/>
          </p:cNvSpPr>
          <p:nvPr/>
        </p:nvSpPr>
        <p:spPr bwMode="auto">
          <a:xfrm>
            <a:off x="565785" y="300038"/>
            <a:ext cx="274320" cy="27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endParaRPr lang="da-DK" sz="1620"/>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163" y="364477"/>
            <a:ext cx="1859909" cy="1354634"/>
          </a:xfrm>
          <a:prstGeom prst="rect">
            <a:avLst/>
          </a:prstGeom>
        </p:spPr>
      </p:pic>
      <p:pic>
        <p:nvPicPr>
          <p:cNvPr id="12" name="Billede 11" descr="http://www.musikterapi.aau.dk/digitalAssets/287/287891_nocks-logo-rgb_650x35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7443" y="348803"/>
            <a:ext cx="1317997" cy="731529"/>
          </a:xfrm>
          <a:prstGeom prst="rect">
            <a:avLst/>
          </a:prstGeom>
          <a:noFill/>
          <a:ln>
            <a:noFill/>
          </a:ln>
        </p:spPr>
      </p:pic>
    </p:spTree>
    <p:extLst>
      <p:ext uri="{BB962C8B-B14F-4D97-AF65-F5344CB8AC3E}">
        <p14:creationId xmlns:p14="http://schemas.microsoft.com/office/powerpoint/2010/main" val="310696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42506"/>
            <a:ext cx="7889459" cy="994172"/>
          </a:xfrm>
        </p:spPr>
        <p:txBody>
          <a:bodyPr>
            <a:normAutofit/>
          </a:bodyPr>
          <a:lstStyle/>
          <a:p>
            <a:r>
              <a:rPr lang="da-DK" dirty="0"/>
              <a:t>KATALYSATOR TIL INDRE RESSOURCER</a:t>
            </a:r>
          </a:p>
        </p:txBody>
      </p:sp>
      <p:sp>
        <p:nvSpPr>
          <p:cNvPr id="3" name="Pladsholder til indhold 2"/>
          <p:cNvSpPr>
            <a:spLocks noGrp="1"/>
          </p:cNvSpPr>
          <p:nvPr>
            <p:ph idx="1"/>
          </p:nvPr>
        </p:nvSpPr>
        <p:spPr>
          <a:xfrm>
            <a:off x="567681" y="1336678"/>
            <a:ext cx="5012432" cy="3121394"/>
          </a:xfrm>
        </p:spPr>
        <p:txBody>
          <a:bodyPr>
            <a:normAutofit fontScale="92500" lnSpcReduction="20000"/>
          </a:bodyPr>
          <a:lstStyle/>
          <a:p>
            <a:r>
              <a:rPr lang="da-DK" dirty="0"/>
              <a:t>Kulturaktiviteter anskues som en katalysator, der fremmer adgangen til indre ressourcer hos den enkelte, som kan understøtte den pågældendes aktuelle livssituation.</a:t>
            </a:r>
          </a:p>
          <a:p>
            <a:endParaRPr lang="da-DK" dirty="0"/>
          </a:p>
          <a:p>
            <a:r>
              <a:rPr lang="da-DK" dirty="0"/>
              <a:t>Kulturaktiviteter, der deles kan være et hjælperedskab til at flytte den enkelte hen mod et sted, hvor </a:t>
            </a:r>
            <a:r>
              <a:rPr lang="da-DK" dirty="0" err="1"/>
              <a:t>mestringsmekanismerne</a:t>
            </a:r>
            <a:r>
              <a:rPr lang="da-DK" dirty="0"/>
              <a:t> får et ’</a:t>
            </a:r>
            <a:r>
              <a:rPr lang="da-DK" dirty="0" err="1"/>
              <a:t>boost</a:t>
            </a:r>
            <a:r>
              <a:rPr lang="da-DK" dirty="0"/>
              <a:t>’ gennem nye erfaringer og oplevelser. </a:t>
            </a:r>
          </a:p>
          <a:p>
            <a:endParaRPr lang="da-DK" dirty="0"/>
          </a:p>
          <a:p>
            <a:r>
              <a:rPr lang="da-DK" dirty="0"/>
              <a:t>Deltagere oplever sig selv i verden på ny, og det giver motivation for fremtiden og/eller bedre trivsel i deres liv.</a:t>
            </a:r>
          </a:p>
        </p:txBody>
      </p:sp>
      <p:pic>
        <p:nvPicPr>
          <p:cNvPr id="8" name="Billede 7" descr="http://www.musikterapi.aau.dk/digitalAssets/287/287891_nocks-logo-rgb_650x35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845" y="342506"/>
            <a:ext cx="1038947" cy="539181"/>
          </a:xfrm>
          <a:prstGeom prst="rect">
            <a:avLst/>
          </a:prstGeom>
          <a:noFill/>
          <a:ln>
            <a:noFill/>
          </a:ln>
        </p:spPr>
      </p:pic>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489348"/>
            <a:ext cx="2569468" cy="2569468"/>
          </a:xfrm>
          <a:prstGeom prst="rect">
            <a:avLst/>
          </a:prstGeom>
        </p:spPr>
      </p:pic>
    </p:spTree>
    <p:extLst>
      <p:ext uri="{BB962C8B-B14F-4D97-AF65-F5344CB8AC3E}">
        <p14:creationId xmlns:p14="http://schemas.microsoft.com/office/powerpoint/2010/main" val="68254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lvl="0">
              <a:spcBef>
                <a:spcPts val="0"/>
              </a:spcBef>
              <a:defRPr/>
            </a:pPr>
            <a:r>
              <a:rPr lang="da-DK" dirty="0"/>
              <a:t>MUSICKING </a:t>
            </a:r>
            <a:br>
              <a:rPr lang="da-DK" dirty="0"/>
            </a:br>
            <a:r>
              <a:rPr lang="da-DK" sz="1300" dirty="0"/>
              <a:t>(Feldman &amp; </a:t>
            </a:r>
            <a:r>
              <a:rPr lang="da-DK" sz="1300" dirty="0" err="1"/>
              <a:t>Matjasko</a:t>
            </a:r>
            <a:r>
              <a:rPr lang="da-DK" sz="1300" dirty="0"/>
              <a:t>, 2005; Holck, 2008; 2011; </a:t>
            </a:r>
            <a:r>
              <a:rPr lang="da-DK" sz="1300" dirty="0" err="1"/>
              <a:t>Kirschner</a:t>
            </a:r>
            <a:r>
              <a:rPr lang="da-DK" sz="1300" dirty="0"/>
              <a:t> &amp; </a:t>
            </a:r>
            <a:r>
              <a:rPr lang="da-DK" sz="1300" dirty="0" err="1"/>
              <a:t>Tomasello</a:t>
            </a:r>
            <a:r>
              <a:rPr lang="da-DK" sz="1300" dirty="0"/>
              <a:t>, 2010; </a:t>
            </a:r>
            <a:br>
              <a:rPr lang="da-DK" sz="1300" dirty="0"/>
            </a:br>
            <a:r>
              <a:rPr lang="da-DK" sz="1300" dirty="0" err="1"/>
              <a:t>Mellor</a:t>
            </a:r>
            <a:r>
              <a:rPr lang="da-DK" sz="1300" dirty="0"/>
              <a:t>, 2013; </a:t>
            </a:r>
            <a:r>
              <a:rPr lang="da-DK" sz="1300" dirty="0" err="1"/>
              <a:t>Ritblatt</a:t>
            </a:r>
            <a:r>
              <a:rPr lang="da-DK" sz="1300" dirty="0"/>
              <a:t> et al., 2013; Ros-</a:t>
            </a:r>
            <a:r>
              <a:rPr lang="da-DK" sz="1300" dirty="0" err="1"/>
              <a:t>Morente</a:t>
            </a:r>
            <a:r>
              <a:rPr lang="da-DK" sz="1300" dirty="0"/>
              <a:t> et al., 2019).</a:t>
            </a:r>
            <a:br>
              <a:rPr lang="da-DK" sz="1300" dirty="0"/>
            </a:br>
            <a:endParaRPr lang="da-DK" sz="1300" dirty="0"/>
          </a:p>
        </p:txBody>
      </p:sp>
      <p:sp>
        <p:nvSpPr>
          <p:cNvPr id="5" name="Pladsholder til indhold 4"/>
          <p:cNvSpPr>
            <a:spLocks noGrp="1"/>
          </p:cNvSpPr>
          <p:nvPr>
            <p:ph idx="1"/>
          </p:nvPr>
        </p:nvSpPr>
        <p:spPr>
          <a:xfrm>
            <a:off x="457200" y="1333501"/>
            <a:ext cx="5266928" cy="3468215"/>
          </a:xfrm>
        </p:spPr>
        <p:txBody>
          <a:bodyPr>
            <a:normAutofit fontScale="85000" lnSpcReduction="10000"/>
          </a:bodyPr>
          <a:lstStyle/>
          <a:p>
            <a:pPr marL="0" indent="0">
              <a:buNone/>
            </a:pPr>
            <a:r>
              <a:rPr lang="en-US" dirty="0">
                <a:solidFill>
                  <a:srgbClr val="211A52"/>
                </a:solidFill>
              </a:rPr>
              <a:t>Musicking…</a:t>
            </a:r>
          </a:p>
          <a:p>
            <a:pPr marL="0" indent="0">
              <a:buNone/>
            </a:pPr>
            <a:endParaRPr lang="en-US" dirty="0">
              <a:solidFill>
                <a:srgbClr val="211A52"/>
              </a:solidFill>
            </a:endParaRPr>
          </a:p>
          <a:p>
            <a:r>
              <a:rPr lang="en-US" dirty="0">
                <a:solidFill>
                  <a:srgbClr val="211A52"/>
                </a:solidFill>
              </a:rPr>
              <a:t>…</a:t>
            </a:r>
            <a:r>
              <a:rPr lang="en-US" dirty="0" err="1">
                <a:solidFill>
                  <a:srgbClr val="211A52"/>
                </a:solidFill>
              </a:rPr>
              <a:t>muliggør</a:t>
            </a:r>
            <a:r>
              <a:rPr lang="en-US" dirty="0">
                <a:solidFill>
                  <a:srgbClr val="211A52"/>
                </a:solidFill>
              </a:rPr>
              <a:t> </a:t>
            </a:r>
            <a:r>
              <a:rPr lang="en-US" dirty="0" err="1">
                <a:solidFill>
                  <a:srgbClr val="211A52"/>
                </a:solidFill>
              </a:rPr>
              <a:t>glæde</a:t>
            </a:r>
            <a:r>
              <a:rPr lang="en-US" dirty="0">
                <a:solidFill>
                  <a:srgbClr val="211A52"/>
                </a:solidFill>
              </a:rPr>
              <a:t> og </a:t>
            </a:r>
            <a:r>
              <a:rPr lang="en-US" dirty="0" err="1">
                <a:solidFill>
                  <a:srgbClr val="211A52"/>
                </a:solidFill>
              </a:rPr>
              <a:t>fornemmelse</a:t>
            </a:r>
            <a:r>
              <a:rPr lang="en-US" dirty="0">
                <a:solidFill>
                  <a:srgbClr val="211A52"/>
                </a:solidFill>
              </a:rPr>
              <a:t> </a:t>
            </a:r>
            <a:r>
              <a:rPr lang="en-US" dirty="0" err="1">
                <a:solidFill>
                  <a:srgbClr val="211A52"/>
                </a:solidFill>
              </a:rPr>
              <a:t>af</a:t>
            </a:r>
            <a:r>
              <a:rPr lang="en-US" dirty="0">
                <a:solidFill>
                  <a:srgbClr val="211A52"/>
                </a:solidFill>
              </a:rPr>
              <a:t> </a:t>
            </a:r>
            <a:r>
              <a:rPr lang="en-US" dirty="0" err="1">
                <a:solidFill>
                  <a:srgbClr val="211A52"/>
                </a:solidFill>
              </a:rPr>
              <a:t>fællesskab</a:t>
            </a:r>
            <a:r>
              <a:rPr lang="en-US" dirty="0">
                <a:solidFill>
                  <a:srgbClr val="211A52"/>
                </a:solidFill>
              </a:rPr>
              <a:t> </a:t>
            </a:r>
            <a:r>
              <a:rPr lang="en-US" dirty="0" err="1">
                <a:solidFill>
                  <a:srgbClr val="211A52"/>
                </a:solidFill>
              </a:rPr>
              <a:t>mellem</a:t>
            </a:r>
            <a:r>
              <a:rPr lang="en-US" dirty="0">
                <a:solidFill>
                  <a:srgbClr val="211A52"/>
                </a:solidFill>
              </a:rPr>
              <a:t> </a:t>
            </a:r>
            <a:r>
              <a:rPr lang="en-US" dirty="0" err="1">
                <a:solidFill>
                  <a:srgbClr val="211A52"/>
                </a:solidFill>
              </a:rPr>
              <a:t>deltagere</a:t>
            </a:r>
            <a:r>
              <a:rPr lang="en-US" dirty="0">
                <a:solidFill>
                  <a:srgbClr val="211A52"/>
                </a:solidFill>
              </a:rPr>
              <a:t> </a:t>
            </a:r>
          </a:p>
          <a:p>
            <a:endParaRPr lang="en-US" dirty="0">
              <a:solidFill>
                <a:srgbClr val="211A52"/>
              </a:solidFill>
            </a:endParaRPr>
          </a:p>
          <a:p>
            <a:r>
              <a:rPr lang="en-US" dirty="0">
                <a:solidFill>
                  <a:srgbClr val="211A52"/>
                </a:solidFill>
              </a:rPr>
              <a:t>…</a:t>
            </a:r>
            <a:r>
              <a:rPr lang="en-US" dirty="0" err="1">
                <a:solidFill>
                  <a:srgbClr val="211A52"/>
                </a:solidFill>
              </a:rPr>
              <a:t>forbedrer</a:t>
            </a:r>
            <a:r>
              <a:rPr lang="en-US" dirty="0">
                <a:solidFill>
                  <a:srgbClr val="211A52"/>
                </a:solidFill>
              </a:rPr>
              <a:t> </a:t>
            </a:r>
            <a:r>
              <a:rPr lang="en-US" dirty="0" err="1">
                <a:solidFill>
                  <a:srgbClr val="211A52"/>
                </a:solidFill>
              </a:rPr>
              <a:t>kerneelementer</a:t>
            </a:r>
            <a:r>
              <a:rPr lang="en-US" dirty="0">
                <a:solidFill>
                  <a:srgbClr val="211A52"/>
                </a:solidFill>
              </a:rPr>
              <a:t> i </a:t>
            </a:r>
            <a:r>
              <a:rPr lang="en-US" dirty="0" err="1">
                <a:solidFill>
                  <a:srgbClr val="211A52"/>
                </a:solidFill>
              </a:rPr>
              <a:t>sunde</a:t>
            </a:r>
            <a:r>
              <a:rPr lang="en-US" dirty="0">
                <a:solidFill>
                  <a:srgbClr val="211A52"/>
                </a:solidFill>
              </a:rPr>
              <a:t> </a:t>
            </a:r>
            <a:r>
              <a:rPr lang="en-US" dirty="0" err="1">
                <a:solidFill>
                  <a:srgbClr val="211A52"/>
                </a:solidFill>
              </a:rPr>
              <a:t>relationer</a:t>
            </a:r>
            <a:r>
              <a:rPr lang="en-US" dirty="0">
                <a:solidFill>
                  <a:srgbClr val="211A52"/>
                </a:solidFill>
              </a:rPr>
              <a:t> </a:t>
            </a:r>
            <a:r>
              <a:rPr lang="en-US" dirty="0" err="1">
                <a:solidFill>
                  <a:srgbClr val="211A52"/>
                </a:solidFill>
              </a:rPr>
              <a:t>herunder</a:t>
            </a:r>
            <a:r>
              <a:rPr lang="en-US" dirty="0">
                <a:solidFill>
                  <a:srgbClr val="211A52"/>
                </a:solidFill>
              </a:rPr>
              <a:t> </a:t>
            </a:r>
            <a:r>
              <a:rPr lang="en-US" dirty="0" err="1">
                <a:solidFill>
                  <a:srgbClr val="211A52"/>
                </a:solidFill>
              </a:rPr>
              <a:t>evne</a:t>
            </a:r>
            <a:r>
              <a:rPr lang="en-US" dirty="0">
                <a:solidFill>
                  <a:srgbClr val="211A52"/>
                </a:solidFill>
              </a:rPr>
              <a:t> </a:t>
            </a:r>
            <a:r>
              <a:rPr lang="en-US" dirty="0" err="1">
                <a:solidFill>
                  <a:srgbClr val="211A52"/>
                </a:solidFill>
              </a:rPr>
              <a:t>til</a:t>
            </a:r>
            <a:r>
              <a:rPr lang="en-US" dirty="0">
                <a:solidFill>
                  <a:srgbClr val="211A52"/>
                </a:solidFill>
              </a:rPr>
              <a:t> at </a:t>
            </a:r>
            <a:r>
              <a:rPr lang="en-US" dirty="0" err="1">
                <a:solidFill>
                  <a:srgbClr val="211A52"/>
                </a:solidFill>
              </a:rPr>
              <a:t>lytte</a:t>
            </a:r>
            <a:r>
              <a:rPr lang="en-US" dirty="0">
                <a:solidFill>
                  <a:srgbClr val="211A52"/>
                </a:solidFill>
              </a:rPr>
              <a:t>, </a:t>
            </a:r>
            <a:r>
              <a:rPr lang="en-US" dirty="0" err="1">
                <a:solidFill>
                  <a:srgbClr val="211A52"/>
                </a:solidFill>
              </a:rPr>
              <a:t>afstemme</a:t>
            </a:r>
            <a:r>
              <a:rPr lang="en-US" dirty="0">
                <a:solidFill>
                  <a:srgbClr val="211A52"/>
                </a:solidFill>
              </a:rPr>
              <a:t> og </a:t>
            </a:r>
            <a:r>
              <a:rPr lang="en-US" dirty="0" err="1">
                <a:solidFill>
                  <a:srgbClr val="211A52"/>
                </a:solidFill>
              </a:rPr>
              <a:t>synkronisere</a:t>
            </a:r>
            <a:r>
              <a:rPr lang="en-US" dirty="0">
                <a:solidFill>
                  <a:srgbClr val="211A52"/>
                </a:solidFill>
              </a:rPr>
              <a:t> med </a:t>
            </a:r>
            <a:r>
              <a:rPr lang="en-US" dirty="0" err="1">
                <a:solidFill>
                  <a:srgbClr val="211A52"/>
                </a:solidFill>
              </a:rPr>
              <a:t>andre</a:t>
            </a:r>
            <a:endParaRPr lang="en-US" dirty="0">
              <a:solidFill>
                <a:srgbClr val="211A52"/>
              </a:solidFill>
            </a:endParaRPr>
          </a:p>
          <a:p>
            <a:endParaRPr lang="en-US" dirty="0">
              <a:solidFill>
                <a:srgbClr val="211A52"/>
              </a:solidFill>
            </a:endParaRPr>
          </a:p>
          <a:p>
            <a:r>
              <a:rPr lang="en-US" dirty="0">
                <a:solidFill>
                  <a:srgbClr val="211A52"/>
                </a:solidFill>
              </a:rPr>
              <a:t>…</a:t>
            </a:r>
            <a:r>
              <a:rPr lang="en-US" dirty="0" err="1">
                <a:solidFill>
                  <a:srgbClr val="211A52"/>
                </a:solidFill>
              </a:rPr>
              <a:t>forbedrer</a:t>
            </a:r>
            <a:r>
              <a:rPr lang="en-US" dirty="0">
                <a:solidFill>
                  <a:srgbClr val="211A52"/>
                </a:solidFill>
              </a:rPr>
              <a:t> </a:t>
            </a:r>
            <a:r>
              <a:rPr lang="en-US" dirty="0" err="1">
                <a:solidFill>
                  <a:srgbClr val="211A52"/>
                </a:solidFill>
              </a:rPr>
              <a:t>sociale</a:t>
            </a:r>
            <a:r>
              <a:rPr lang="en-US" dirty="0">
                <a:solidFill>
                  <a:srgbClr val="211A52"/>
                </a:solidFill>
              </a:rPr>
              <a:t> og </a:t>
            </a:r>
            <a:r>
              <a:rPr lang="en-US" dirty="0" err="1">
                <a:solidFill>
                  <a:srgbClr val="211A52"/>
                </a:solidFill>
              </a:rPr>
              <a:t>emotionelle</a:t>
            </a:r>
            <a:r>
              <a:rPr lang="en-US" dirty="0">
                <a:solidFill>
                  <a:srgbClr val="211A52"/>
                </a:solidFill>
              </a:rPr>
              <a:t> </a:t>
            </a:r>
            <a:r>
              <a:rPr lang="en-US" dirty="0" err="1">
                <a:solidFill>
                  <a:srgbClr val="211A52"/>
                </a:solidFill>
              </a:rPr>
              <a:t>færdigheder</a:t>
            </a:r>
            <a:r>
              <a:rPr lang="en-US" dirty="0">
                <a:solidFill>
                  <a:srgbClr val="211A52"/>
                </a:solidFill>
              </a:rPr>
              <a:t> under </a:t>
            </a:r>
            <a:r>
              <a:rPr lang="en-US" dirty="0" err="1">
                <a:solidFill>
                  <a:srgbClr val="211A52"/>
                </a:solidFill>
              </a:rPr>
              <a:t>aktiv</a:t>
            </a:r>
            <a:r>
              <a:rPr lang="en-US" dirty="0">
                <a:solidFill>
                  <a:srgbClr val="211A52"/>
                </a:solidFill>
              </a:rPr>
              <a:t> </a:t>
            </a:r>
            <a:r>
              <a:rPr lang="en-US" dirty="0" err="1">
                <a:solidFill>
                  <a:srgbClr val="211A52"/>
                </a:solidFill>
              </a:rPr>
              <a:t>deltaglse</a:t>
            </a:r>
            <a:r>
              <a:rPr lang="en-US" dirty="0">
                <a:solidFill>
                  <a:srgbClr val="211A52"/>
                </a:solidFill>
              </a:rPr>
              <a:t> med </a:t>
            </a:r>
            <a:r>
              <a:rPr lang="en-US" dirty="0" err="1">
                <a:solidFill>
                  <a:srgbClr val="211A52"/>
                </a:solidFill>
              </a:rPr>
              <a:t>andre</a:t>
            </a:r>
            <a:endParaRPr lang="en-US" dirty="0">
              <a:solidFill>
                <a:srgbClr val="211A52"/>
              </a:solidFill>
            </a:endParaRPr>
          </a:p>
          <a:p>
            <a:endParaRPr lang="en-US" dirty="0">
              <a:solidFill>
                <a:srgbClr val="211A52"/>
              </a:solidFill>
            </a:endParaRPr>
          </a:p>
          <a:p>
            <a:r>
              <a:rPr lang="en-US" dirty="0">
                <a:solidFill>
                  <a:srgbClr val="211A52"/>
                </a:solidFill>
              </a:rPr>
              <a:t>…</a:t>
            </a:r>
            <a:r>
              <a:rPr lang="en-US" dirty="0" err="1">
                <a:solidFill>
                  <a:srgbClr val="211A52"/>
                </a:solidFill>
              </a:rPr>
              <a:t>forbedrer</a:t>
            </a:r>
            <a:r>
              <a:rPr lang="en-US" dirty="0">
                <a:solidFill>
                  <a:srgbClr val="211A52"/>
                </a:solidFill>
              </a:rPr>
              <a:t> </a:t>
            </a:r>
            <a:r>
              <a:rPr lang="en-US" dirty="0" err="1">
                <a:solidFill>
                  <a:srgbClr val="211A52"/>
                </a:solidFill>
              </a:rPr>
              <a:t>evne</a:t>
            </a:r>
            <a:r>
              <a:rPr lang="en-US" dirty="0">
                <a:solidFill>
                  <a:srgbClr val="211A52"/>
                </a:solidFill>
              </a:rPr>
              <a:t> og </a:t>
            </a:r>
            <a:r>
              <a:rPr lang="en-US" dirty="0" err="1">
                <a:solidFill>
                  <a:srgbClr val="211A52"/>
                </a:solidFill>
              </a:rPr>
              <a:t>ønske</a:t>
            </a:r>
            <a:r>
              <a:rPr lang="en-US" dirty="0">
                <a:solidFill>
                  <a:srgbClr val="211A52"/>
                </a:solidFill>
              </a:rPr>
              <a:t> om at </a:t>
            </a:r>
            <a:r>
              <a:rPr lang="en-US" dirty="0" err="1">
                <a:solidFill>
                  <a:srgbClr val="211A52"/>
                </a:solidFill>
              </a:rPr>
              <a:t>samarbewjde</a:t>
            </a:r>
            <a:r>
              <a:rPr lang="en-US" dirty="0">
                <a:solidFill>
                  <a:srgbClr val="211A52"/>
                </a:solidFill>
              </a:rPr>
              <a:t> </a:t>
            </a:r>
            <a:r>
              <a:rPr lang="en-US" dirty="0" err="1">
                <a:solidFill>
                  <a:srgbClr val="211A52"/>
                </a:solidFill>
              </a:rPr>
              <a:t>herunder</a:t>
            </a:r>
            <a:r>
              <a:rPr lang="en-US" dirty="0">
                <a:solidFill>
                  <a:srgbClr val="211A52"/>
                </a:solidFill>
              </a:rPr>
              <a:t> at </a:t>
            </a:r>
            <a:r>
              <a:rPr lang="en-US" dirty="0" err="1">
                <a:solidFill>
                  <a:srgbClr val="211A52"/>
                </a:solidFill>
              </a:rPr>
              <a:t>respektere</a:t>
            </a:r>
            <a:r>
              <a:rPr lang="en-US" dirty="0">
                <a:solidFill>
                  <a:srgbClr val="211A52"/>
                </a:solidFill>
              </a:rPr>
              <a:t> </a:t>
            </a:r>
            <a:r>
              <a:rPr lang="en-US" dirty="0" err="1">
                <a:solidFill>
                  <a:srgbClr val="211A52"/>
                </a:solidFill>
              </a:rPr>
              <a:t>andre</a:t>
            </a:r>
            <a:r>
              <a:rPr lang="en-US" dirty="0">
                <a:solidFill>
                  <a:srgbClr val="211A52"/>
                </a:solidFill>
              </a:rPr>
              <a:t>, </a:t>
            </a:r>
            <a:r>
              <a:rPr lang="en-US" dirty="0" err="1">
                <a:solidFill>
                  <a:srgbClr val="211A52"/>
                </a:solidFill>
              </a:rPr>
              <a:t>hjælpe</a:t>
            </a:r>
            <a:r>
              <a:rPr lang="en-US" dirty="0">
                <a:solidFill>
                  <a:srgbClr val="211A52"/>
                </a:solidFill>
              </a:rPr>
              <a:t> </a:t>
            </a:r>
            <a:r>
              <a:rPr lang="en-US" dirty="0" err="1">
                <a:solidFill>
                  <a:srgbClr val="211A52"/>
                </a:solidFill>
              </a:rPr>
              <a:t>andre</a:t>
            </a:r>
            <a:r>
              <a:rPr lang="en-US" dirty="0">
                <a:solidFill>
                  <a:srgbClr val="211A52"/>
                </a:solidFill>
              </a:rPr>
              <a:t> og </a:t>
            </a:r>
            <a:r>
              <a:rPr lang="en-US" dirty="0" err="1">
                <a:solidFill>
                  <a:srgbClr val="211A52"/>
                </a:solidFill>
              </a:rPr>
              <a:t>arbejde</a:t>
            </a:r>
            <a:r>
              <a:rPr lang="en-US" dirty="0">
                <a:solidFill>
                  <a:srgbClr val="211A52"/>
                </a:solidFill>
              </a:rPr>
              <a:t> med </a:t>
            </a:r>
            <a:r>
              <a:rPr lang="en-US" dirty="0" err="1">
                <a:solidFill>
                  <a:srgbClr val="211A52"/>
                </a:solidFill>
              </a:rPr>
              <a:t>uligheder</a:t>
            </a:r>
            <a:endParaRPr lang="en-US" dirty="0">
              <a:solidFill>
                <a:srgbClr val="211A52"/>
              </a:solidFill>
            </a:endParaRPr>
          </a:p>
        </p:txBody>
      </p:sp>
      <p:pic>
        <p:nvPicPr>
          <p:cNvPr id="6" name="Billede 5"/>
          <p:cNvPicPr/>
          <p:nvPr/>
        </p:nvPicPr>
        <p:blipFill>
          <a:blip r:embed="rId3" cstate="print">
            <a:extLst>
              <a:ext uri="{28A0092B-C50C-407E-A947-70E740481C1C}">
                <a14:useLocalDpi xmlns:a14="http://schemas.microsoft.com/office/drawing/2010/main" val="0"/>
              </a:ext>
            </a:extLst>
          </a:blip>
          <a:stretch>
            <a:fillRect/>
          </a:stretch>
        </p:blipFill>
        <p:spPr>
          <a:xfrm>
            <a:off x="8365250" y="4725254"/>
            <a:ext cx="643100" cy="588842"/>
          </a:xfrm>
          <a:prstGeom prst="rect">
            <a:avLst/>
          </a:prstGeom>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293" y="930172"/>
            <a:ext cx="3039047" cy="2023137"/>
          </a:xfrm>
          <a:prstGeom prst="rect">
            <a:avLst/>
          </a:prstGeom>
        </p:spPr>
      </p:pic>
    </p:spTree>
    <p:extLst>
      <p:ext uri="{BB962C8B-B14F-4D97-AF65-F5344CB8AC3E}">
        <p14:creationId xmlns:p14="http://schemas.microsoft.com/office/powerpoint/2010/main" val="31285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WHO RAPPORT - kulturens effekt</a:t>
            </a:r>
            <a:br>
              <a:rPr lang="da-DK" dirty="0"/>
            </a:br>
            <a:r>
              <a:rPr lang="da-DK" sz="1050" dirty="0"/>
              <a:t>(</a:t>
            </a:r>
            <a:r>
              <a:rPr lang="da-DK" sz="1050" dirty="0" err="1"/>
              <a:t>Fancourt</a:t>
            </a:r>
            <a:r>
              <a:rPr lang="da-DK" sz="1050" dirty="0"/>
              <a:t> &amp; Finn, 2019)</a:t>
            </a:r>
          </a:p>
        </p:txBody>
      </p:sp>
      <p:sp>
        <p:nvSpPr>
          <p:cNvPr id="5" name="Pladsholder til indhold 4"/>
          <p:cNvSpPr>
            <a:spLocks noGrp="1"/>
          </p:cNvSpPr>
          <p:nvPr>
            <p:ph idx="1"/>
          </p:nvPr>
        </p:nvSpPr>
        <p:spPr/>
        <p:txBody>
          <a:bodyPr>
            <a:normAutofit/>
          </a:bodyPr>
          <a:lstStyle/>
          <a:p>
            <a:pPr marL="342900" lvl="1" indent="0">
              <a:buNone/>
            </a:pPr>
            <a:r>
              <a:rPr lang="da-DK" dirty="0"/>
              <a:t>Refererer til 900 publikationer, 200 </a:t>
            </a:r>
            <a:r>
              <a:rPr lang="da-DK" dirty="0" err="1"/>
              <a:t>reviews</a:t>
            </a:r>
            <a:r>
              <a:rPr lang="da-DK" dirty="0"/>
              <a:t> og 3000 undersøgelser. </a:t>
            </a:r>
          </a:p>
          <a:p>
            <a:pPr marL="342900" lvl="1" indent="0">
              <a:buNone/>
            </a:pPr>
            <a:r>
              <a:rPr lang="da-DK" dirty="0"/>
              <a:t>Mest omfattende evidensgennemgang af kultur og sundhed til dato.</a:t>
            </a:r>
          </a:p>
          <a:p>
            <a:pPr marL="342900" lvl="1" indent="0">
              <a:buNone/>
            </a:pPr>
            <a:endParaRPr lang="da-DK" dirty="0"/>
          </a:p>
          <a:p>
            <a:pPr lvl="1"/>
            <a:r>
              <a:rPr lang="da-DK" dirty="0"/>
              <a:t>Øget Livskvalitet</a:t>
            </a:r>
          </a:p>
          <a:p>
            <a:pPr lvl="1"/>
            <a:r>
              <a:rPr lang="da-DK" dirty="0"/>
              <a:t>Øget selveffektivitet</a:t>
            </a:r>
          </a:p>
          <a:p>
            <a:pPr lvl="1"/>
            <a:r>
              <a:rPr lang="da-DK" dirty="0"/>
              <a:t>Øget oplevelse af </a:t>
            </a:r>
            <a:r>
              <a:rPr lang="da-DK" dirty="0" err="1"/>
              <a:t>mestring</a:t>
            </a:r>
            <a:endParaRPr lang="da-DK" dirty="0"/>
          </a:p>
          <a:p>
            <a:pPr lvl="1"/>
            <a:r>
              <a:rPr lang="da-DK" dirty="0"/>
              <a:t>Bedre følelsesmæssig regulering </a:t>
            </a:r>
          </a:p>
          <a:p>
            <a:pPr lvl="1"/>
            <a:r>
              <a:rPr lang="da-DK" dirty="0"/>
              <a:t>Reduceret ensomhed og isolation</a:t>
            </a:r>
          </a:p>
          <a:p>
            <a:pPr lvl="1"/>
            <a:r>
              <a:rPr lang="da-DK" dirty="0"/>
              <a:t>Udvikling af kognitive, motoriske, kommunikative og sociale færdigheder</a:t>
            </a: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28865"/>
            <a:ext cx="2160240" cy="864096"/>
          </a:xfrm>
          <a:prstGeom prst="rect">
            <a:avLst/>
          </a:prstGeom>
        </p:spPr>
      </p:pic>
    </p:spTree>
    <p:extLst>
      <p:ext uri="{BB962C8B-B14F-4D97-AF65-F5344CB8AC3E}">
        <p14:creationId xmlns:p14="http://schemas.microsoft.com/office/powerpoint/2010/main" val="23675350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pic>
        <p:nvPicPr>
          <p:cNvPr id="4" name="Billede 3"/>
          <p:cNvPicPr>
            <a:picLocks noChangeAspect="1"/>
          </p:cNvPicPr>
          <p:nvPr/>
        </p:nvPicPr>
        <p:blipFill rotWithShape="1">
          <a:blip r:embed="rId3"/>
          <a:srcRect l="24822" t="29604" r="26115" b="7755"/>
          <a:stretch/>
        </p:blipFill>
        <p:spPr>
          <a:xfrm>
            <a:off x="899592" y="337220"/>
            <a:ext cx="6717431" cy="4554622"/>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2353" y="228865"/>
            <a:ext cx="1224136" cy="489654"/>
          </a:xfrm>
          <a:prstGeom prst="rect">
            <a:avLst/>
          </a:prstGeom>
        </p:spPr>
      </p:pic>
    </p:spTree>
    <p:extLst>
      <p:ext uri="{BB962C8B-B14F-4D97-AF65-F5344CB8AC3E}">
        <p14:creationId xmlns:p14="http://schemas.microsoft.com/office/powerpoint/2010/main" val="10852766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a-DK" dirty="0"/>
              <a:t>WHO RAPPORT - kulturens virkemidler</a:t>
            </a:r>
            <a:br>
              <a:rPr lang="da-DK" dirty="0"/>
            </a:br>
            <a:r>
              <a:rPr lang="da-DK" sz="1350" dirty="0"/>
              <a:t>(</a:t>
            </a:r>
            <a:r>
              <a:rPr lang="da-DK" sz="1350" dirty="0" err="1"/>
              <a:t>Fancourt</a:t>
            </a:r>
            <a:r>
              <a:rPr lang="da-DK" sz="1350" dirty="0"/>
              <a:t> &amp; Finn, 2019)</a:t>
            </a:r>
            <a:endParaRPr lang="da-DK" dirty="0"/>
          </a:p>
        </p:txBody>
      </p:sp>
      <p:sp>
        <p:nvSpPr>
          <p:cNvPr id="5" name="Pladsholder til indhold 4"/>
          <p:cNvSpPr>
            <a:spLocks noGrp="1"/>
          </p:cNvSpPr>
          <p:nvPr>
            <p:ph idx="1"/>
          </p:nvPr>
        </p:nvSpPr>
        <p:spPr>
          <a:xfrm>
            <a:off x="457200" y="1333501"/>
            <a:ext cx="3322712" cy="3468215"/>
          </a:xfrm>
        </p:spPr>
        <p:txBody>
          <a:bodyPr/>
          <a:lstStyle/>
          <a:p>
            <a:pPr lvl="1"/>
            <a:r>
              <a:rPr lang="da-DK" dirty="0"/>
              <a:t>Fremmer æstetisk engagement og fantasi </a:t>
            </a:r>
          </a:p>
          <a:p>
            <a:pPr lvl="1"/>
            <a:r>
              <a:rPr lang="da-DK" dirty="0"/>
              <a:t>Aktiverer sanser og følelser </a:t>
            </a:r>
          </a:p>
          <a:p>
            <a:pPr lvl="1"/>
            <a:r>
              <a:rPr lang="da-DK" dirty="0"/>
              <a:t>Stimulerer kognition </a:t>
            </a:r>
          </a:p>
          <a:p>
            <a:pPr lvl="1"/>
            <a:r>
              <a:rPr lang="da-DK" dirty="0"/>
              <a:t>Letter social interaktion og fysisk aktivitet</a:t>
            </a: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333501"/>
            <a:ext cx="3689468" cy="2305918"/>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28865"/>
            <a:ext cx="2160240" cy="864096"/>
          </a:xfrm>
          <a:prstGeom prst="rect">
            <a:avLst/>
          </a:prstGeom>
        </p:spPr>
      </p:pic>
    </p:spTree>
    <p:extLst>
      <p:ext uri="{BB962C8B-B14F-4D97-AF65-F5344CB8AC3E}">
        <p14:creationId xmlns:p14="http://schemas.microsoft.com/office/powerpoint/2010/main" val="8925991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INDHOLD</a:t>
            </a:r>
          </a:p>
        </p:txBody>
      </p:sp>
      <p:sp>
        <p:nvSpPr>
          <p:cNvPr id="3" name="Pladsholder til indhold 2"/>
          <p:cNvSpPr>
            <a:spLocks noGrp="1"/>
          </p:cNvSpPr>
          <p:nvPr>
            <p:ph idx="1"/>
          </p:nvPr>
        </p:nvSpPr>
        <p:spPr/>
        <p:txBody>
          <a:bodyPr>
            <a:normAutofit/>
          </a:bodyPr>
          <a:lstStyle/>
          <a:p>
            <a:pPr marL="0" indent="0">
              <a:buNone/>
            </a:pPr>
            <a:r>
              <a:rPr lang="en-US" dirty="0" err="1">
                <a:solidFill>
                  <a:srgbClr val="211A52"/>
                </a:solidFill>
              </a:rPr>
              <a:t>Fokuseret</a:t>
            </a:r>
            <a:r>
              <a:rPr lang="en-US" dirty="0">
                <a:solidFill>
                  <a:srgbClr val="211A52"/>
                </a:solidFill>
              </a:rPr>
              <a:t> </a:t>
            </a:r>
            <a:r>
              <a:rPr lang="en-US" dirty="0" err="1">
                <a:solidFill>
                  <a:srgbClr val="211A52"/>
                </a:solidFill>
              </a:rPr>
              <a:t>indsats</a:t>
            </a:r>
            <a:endParaRPr lang="en-US" dirty="0">
              <a:solidFill>
                <a:srgbClr val="211A52"/>
              </a:solidFill>
            </a:endParaRPr>
          </a:p>
          <a:p>
            <a:pPr marL="0" indent="0">
              <a:buNone/>
            </a:pPr>
            <a:r>
              <a:rPr lang="en-US" sz="1400" dirty="0" err="1">
                <a:solidFill>
                  <a:srgbClr val="211A52"/>
                </a:solidFill>
              </a:rPr>
              <a:t>Feltets</a:t>
            </a:r>
            <a:r>
              <a:rPr lang="en-US" sz="1400" dirty="0">
                <a:solidFill>
                  <a:srgbClr val="211A52"/>
                </a:solidFill>
              </a:rPr>
              <a:t> </a:t>
            </a:r>
            <a:r>
              <a:rPr lang="en-US" sz="1400" dirty="0" err="1">
                <a:solidFill>
                  <a:srgbClr val="211A52"/>
                </a:solidFill>
              </a:rPr>
              <a:t>bredde</a:t>
            </a:r>
            <a:r>
              <a:rPr lang="en-US" sz="1400" dirty="0">
                <a:solidFill>
                  <a:srgbClr val="211A52"/>
                </a:solidFill>
              </a:rPr>
              <a:t> &amp; </a:t>
            </a:r>
            <a:r>
              <a:rPr lang="en-US" sz="1400" dirty="0" err="1">
                <a:solidFill>
                  <a:srgbClr val="211A52"/>
                </a:solidFill>
              </a:rPr>
              <a:t>samfundets</a:t>
            </a:r>
            <a:r>
              <a:rPr lang="en-US" sz="1400" dirty="0">
                <a:solidFill>
                  <a:srgbClr val="211A52"/>
                </a:solidFill>
              </a:rPr>
              <a:t> </a:t>
            </a:r>
            <a:r>
              <a:rPr lang="en-US" sz="1400" dirty="0" err="1">
                <a:solidFill>
                  <a:srgbClr val="211A52"/>
                </a:solidFill>
              </a:rPr>
              <a:t>behov</a:t>
            </a:r>
            <a:endParaRPr lang="en-US" sz="1400" dirty="0">
              <a:solidFill>
                <a:srgbClr val="211A52"/>
              </a:solidFill>
            </a:endParaRPr>
          </a:p>
          <a:p>
            <a:pPr marL="0" indent="0">
              <a:buNone/>
            </a:pPr>
            <a:endParaRPr lang="en-US" dirty="0">
              <a:solidFill>
                <a:srgbClr val="211A52"/>
              </a:solidFill>
            </a:endParaRPr>
          </a:p>
          <a:p>
            <a:pPr marL="0" indent="0">
              <a:buNone/>
            </a:pPr>
            <a:r>
              <a:rPr lang="en-US" dirty="0" err="1">
                <a:solidFill>
                  <a:srgbClr val="211A52"/>
                </a:solidFill>
              </a:rPr>
              <a:t>Kulturens</a:t>
            </a:r>
            <a:r>
              <a:rPr lang="en-US" dirty="0">
                <a:solidFill>
                  <a:srgbClr val="211A52"/>
                </a:solidFill>
              </a:rPr>
              <a:t> </a:t>
            </a:r>
            <a:r>
              <a:rPr lang="en-US" dirty="0" err="1">
                <a:solidFill>
                  <a:srgbClr val="211A52"/>
                </a:solidFill>
              </a:rPr>
              <a:t>sundhedseffekter</a:t>
            </a:r>
            <a:endParaRPr lang="en-US" dirty="0">
              <a:solidFill>
                <a:srgbClr val="211A52"/>
              </a:solidFill>
            </a:endParaRPr>
          </a:p>
          <a:p>
            <a:pPr marL="0" indent="0">
              <a:buNone/>
            </a:pPr>
            <a:r>
              <a:rPr lang="en-US" sz="1400" dirty="0">
                <a:solidFill>
                  <a:srgbClr val="211A52"/>
                </a:solidFill>
              </a:rPr>
              <a:t>NOCKS &amp; WHO </a:t>
            </a:r>
            <a:r>
              <a:rPr lang="en-US" sz="1400" dirty="0" err="1">
                <a:solidFill>
                  <a:srgbClr val="211A52"/>
                </a:solidFill>
              </a:rPr>
              <a:t>rapporter</a:t>
            </a:r>
            <a:endParaRPr lang="en-US" sz="1400" dirty="0">
              <a:solidFill>
                <a:srgbClr val="211A52"/>
              </a:solidFill>
            </a:endParaRPr>
          </a:p>
          <a:p>
            <a:pPr marL="0" indent="0">
              <a:buNone/>
            </a:pPr>
            <a:endParaRPr lang="en-US" dirty="0">
              <a:solidFill>
                <a:srgbClr val="211A52"/>
              </a:solidFill>
            </a:endParaRPr>
          </a:p>
          <a:p>
            <a:pPr marL="0" indent="0">
              <a:buNone/>
            </a:pPr>
            <a:r>
              <a:rPr lang="en-US" dirty="0" err="1">
                <a:solidFill>
                  <a:srgbClr val="211A52"/>
                </a:solidFill>
              </a:rPr>
              <a:t>Bæredygtighed</a:t>
            </a:r>
            <a:r>
              <a:rPr lang="en-US" dirty="0">
                <a:solidFill>
                  <a:srgbClr val="211A52"/>
                </a:solidFill>
              </a:rPr>
              <a:t> i </a:t>
            </a:r>
            <a:r>
              <a:rPr lang="en-US" dirty="0" err="1">
                <a:solidFill>
                  <a:srgbClr val="211A52"/>
                </a:solidFill>
              </a:rPr>
              <a:t>kultur</a:t>
            </a:r>
            <a:r>
              <a:rPr lang="en-US" dirty="0">
                <a:solidFill>
                  <a:srgbClr val="211A52"/>
                </a:solidFill>
              </a:rPr>
              <a:t> </a:t>
            </a:r>
            <a:r>
              <a:rPr lang="en-US" dirty="0" err="1">
                <a:solidFill>
                  <a:srgbClr val="211A52"/>
                </a:solidFill>
              </a:rPr>
              <a:t>og</a:t>
            </a:r>
            <a:r>
              <a:rPr lang="en-US" dirty="0">
                <a:solidFill>
                  <a:srgbClr val="211A52"/>
                </a:solidFill>
              </a:rPr>
              <a:t> </a:t>
            </a:r>
            <a:r>
              <a:rPr lang="en-US" dirty="0" err="1">
                <a:solidFill>
                  <a:srgbClr val="211A52"/>
                </a:solidFill>
              </a:rPr>
              <a:t>sundhedsprojekter</a:t>
            </a:r>
            <a:r>
              <a:rPr lang="en-US" dirty="0">
                <a:solidFill>
                  <a:srgbClr val="211A52"/>
                </a:solidFill>
              </a:rPr>
              <a:t> </a:t>
            </a:r>
          </a:p>
          <a:p>
            <a:pPr marL="0" indent="0">
              <a:buNone/>
            </a:pPr>
            <a:r>
              <a:rPr lang="en-US" sz="1400" dirty="0" err="1">
                <a:solidFill>
                  <a:srgbClr val="211A52"/>
                </a:solidFill>
              </a:rPr>
              <a:t>Udfordringer</a:t>
            </a:r>
            <a:r>
              <a:rPr lang="en-US" sz="1400" dirty="0">
                <a:solidFill>
                  <a:srgbClr val="211A52"/>
                </a:solidFill>
              </a:rPr>
              <a:t> </a:t>
            </a:r>
            <a:r>
              <a:rPr lang="en-US" sz="1400" dirty="0" err="1">
                <a:solidFill>
                  <a:srgbClr val="211A52"/>
                </a:solidFill>
              </a:rPr>
              <a:t>og</a:t>
            </a:r>
            <a:r>
              <a:rPr lang="en-US" sz="1400" dirty="0">
                <a:solidFill>
                  <a:srgbClr val="211A52"/>
                </a:solidFill>
              </a:rPr>
              <a:t> </a:t>
            </a:r>
            <a:r>
              <a:rPr lang="en-US" sz="1400" dirty="0" err="1">
                <a:solidFill>
                  <a:srgbClr val="211A52"/>
                </a:solidFill>
              </a:rPr>
              <a:t>potentialer</a:t>
            </a:r>
            <a:r>
              <a:rPr lang="en-US" sz="1400" dirty="0">
                <a:solidFill>
                  <a:srgbClr val="211A52"/>
                </a:solidFill>
              </a:rPr>
              <a:t> </a:t>
            </a:r>
          </a:p>
          <a:p>
            <a:pPr marL="0" indent="0">
              <a:buNone/>
            </a:pPr>
            <a:endParaRPr lang="en-US" dirty="0">
              <a:solidFill>
                <a:srgbClr val="211A52"/>
              </a:solidFill>
            </a:endParaRPr>
          </a:p>
          <a:p>
            <a:pPr marL="0" indent="0">
              <a:buNone/>
            </a:pPr>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719994"/>
            <a:ext cx="2395758" cy="1347614"/>
          </a:xfrm>
          <a:prstGeom prst="rect">
            <a:avLst/>
          </a:prstGeom>
        </p:spPr>
      </p:pic>
    </p:spTree>
    <p:extLst>
      <p:ext uri="{BB962C8B-B14F-4D97-AF65-F5344CB8AC3E}">
        <p14:creationId xmlns:p14="http://schemas.microsoft.com/office/powerpoint/2010/main" val="69596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19" y="50962"/>
            <a:ext cx="8229600" cy="952500"/>
          </a:xfrm>
        </p:spPr>
        <p:txBody>
          <a:bodyPr/>
          <a:lstStyle/>
          <a:p>
            <a:r>
              <a:rPr lang="da-DK" dirty="0"/>
              <a:t>MUSIKKENS EFFEKT I FELTET</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957982563"/>
              </p:ext>
            </p:extLst>
          </p:nvPr>
        </p:nvGraphicFramePr>
        <p:xfrm>
          <a:off x="457200" y="1181365"/>
          <a:ext cx="8229600" cy="3468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p:cNvSpPr txBox="1"/>
          <p:nvPr/>
        </p:nvSpPr>
        <p:spPr>
          <a:xfrm>
            <a:off x="3239916" y="852095"/>
            <a:ext cx="2621230" cy="369332"/>
          </a:xfrm>
          <a:prstGeom prst="rect">
            <a:avLst/>
          </a:prstGeom>
          <a:noFill/>
        </p:spPr>
        <p:txBody>
          <a:bodyPr wrap="none" rtlCol="0">
            <a:spAutoFit/>
          </a:bodyPr>
          <a:lstStyle/>
          <a:p>
            <a:r>
              <a:rPr lang="da-DK" dirty="0"/>
              <a:t>Folkesundhed – borger </a:t>
            </a:r>
          </a:p>
        </p:txBody>
      </p:sp>
      <p:sp>
        <p:nvSpPr>
          <p:cNvPr id="6" name="Tekstfelt 5"/>
          <p:cNvSpPr txBox="1"/>
          <p:nvPr/>
        </p:nvSpPr>
        <p:spPr>
          <a:xfrm>
            <a:off x="6588224" y="2855644"/>
            <a:ext cx="1851789" cy="369332"/>
          </a:xfrm>
          <a:prstGeom prst="rect">
            <a:avLst/>
          </a:prstGeom>
          <a:noFill/>
        </p:spPr>
        <p:txBody>
          <a:bodyPr wrap="none" rtlCol="0">
            <a:spAutoFit/>
          </a:bodyPr>
          <a:lstStyle/>
          <a:p>
            <a:r>
              <a:rPr lang="da-DK" dirty="0"/>
              <a:t>Sundhedssektor</a:t>
            </a:r>
          </a:p>
        </p:txBody>
      </p:sp>
      <p:sp>
        <p:nvSpPr>
          <p:cNvPr id="7" name="Tekstfelt 6"/>
          <p:cNvSpPr txBox="1"/>
          <p:nvPr/>
        </p:nvSpPr>
        <p:spPr>
          <a:xfrm>
            <a:off x="1187624" y="2855644"/>
            <a:ext cx="1415772" cy="369332"/>
          </a:xfrm>
          <a:prstGeom prst="rect">
            <a:avLst/>
          </a:prstGeom>
          <a:noFill/>
        </p:spPr>
        <p:txBody>
          <a:bodyPr wrap="none" rtlCol="0">
            <a:spAutoFit/>
          </a:bodyPr>
          <a:lstStyle/>
          <a:p>
            <a:r>
              <a:rPr lang="da-DK" dirty="0"/>
              <a:t>Kultursektor</a:t>
            </a:r>
          </a:p>
        </p:txBody>
      </p:sp>
      <p:sp>
        <p:nvSpPr>
          <p:cNvPr id="8" name="Tekstfelt 7"/>
          <p:cNvSpPr txBox="1"/>
          <p:nvPr/>
        </p:nvSpPr>
        <p:spPr>
          <a:xfrm>
            <a:off x="3126732" y="4609991"/>
            <a:ext cx="2890535" cy="369332"/>
          </a:xfrm>
          <a:prstGeom prst="rect">
            <a:avLst/>
          </a:prstGeom>
          <a:noFill/>
        </p:spPr>
        <p:txBody>
          <a:bodyPr wrap="none" rtlCol="0">
            <a:spAutoFit/>
          </a:bodyPr>
          <a:lstStyle/>
          <a:p>
            <a:r>
              <a:rPr lang="da-DK" dirty="0"/>
              <a:t>Behandling – patient/klient</a:t>
            </a:r>
          </a:p>
        </p:txBody>
      </p:sp>
      <p:pic>
        <p:nvPicPr>
          <p:cNvPr id="9" name="Billed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7712" y="363921"/>
            <a:ext cx="1765468" cy="1345679"/>
          </a:xfrm>
          <a:prstGeom prst="rect">
            <a:avLst/>
          </a:prstGeom>
        </p:spPr>
      </p:pic>
    </p:spTree>
    <p:extLst>
      <p:ext uri="{BB962C8B-B14F-4D97-AF65-F5344CB8AC3E}">
        <p14:creationId xmlns:p14="http://schemas.microsoft.com/office/powerpoint/2010/main" val="25022192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BÆREDYGTIGHED FOR KULTUR OG SUNDHED</a:t>
            </a:r>
          </a:p>
        </p:txBody>
      </p:sp>
      <p:sp>
        <p:nvSpPr>
          <p:cNvPr id="5" name="Pladsholder til tekst 4"/>
          <p:cNvSpPr>
            <a:spLocks noGrp="1"/>
          </p:cNvSpPr>
          <p:nvPr>
            <p:ph type="body" idx="1"/>
          </p:nvPr>
        </p:nvSpPr>
        <p:spPr/>
        <p:txBody>
          <a:bodyPr/>
          <a:lstStyle/>
          <a:p>
            <a:endParaRPr lang="da-DK"/>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697260"/>
            <a:ext cx="2982998" cy="1506414"/>
          </a:xfrm>
          <a:prstGeom prst="rect">
            <a:avLst/>
          </a:prstGeom>
        </p:spPr>
      </p:pic>
    </p:spTree>
    <p:extLst>
      <p:ext uri="{BB962C8B-B14F-4D97-AF65-F5344CB8AC3E}">
        <p14:creationId xmlns:p14="http://schemas.microsoft.com/office/powerpoint/2010/main" val="18253778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WHO RAPPORT - anbefalinger</a:t>
            </a:r>
          </a:p>
        </p:txBody>
      </p:sp>
      <p:sp>
        <p:nvSpPr>
          <p:cNvPr id="5" name="Pladsholder til indhold 4"/>
          <p:cNvSpPr>
            <a:spLocks noGrp="1"/>
          </p:cNvSpPr>
          <p:nvPr>
            <p:ph idx="1"/>
          </p:nvPr>
        </p:nvSpPr>
        <p:spPr/>
        <p:txBody>
          <a:bodyPr>
            <a:normAutofit/>
          </a:bodyPr>
          <a:lstStyle/>
          <a:p>
            <a:pPr lvl="1"/>
            <a:r>
              <a:rPr lang="da-DK" dirty="0"/>
              <a:t>Mængden og tyngden af den kortlagte evidensbase tvinger os til at tage stilling og lave langsigtede strategier</a:t>
            </a:r>
          </a:p>
          <a:p>
            <a:pPr lvl="1"/>
            <a:endParaRPr lang="da-DK" dirty="0"/>
          </a:p>
          <a:p>
            <a:pPr lvl="1"/>
            <a:r>
              <a:rPr lang="da-DK" dirty="0"/>
              <a:t>Vi skal blive bedre til bevidst at udnytte den potentielle værdi af kultur og kunst til sundhedsfremmende formål. </a:t>
            </a:r>
          </a:p>
          <a:p>
            <a:pPr lvl="1"/>
            <a:endParaRPr lang="da-DK" dirty="0"/>
          </a:p>
          <a:p>
            <a:pPr lvl="1"/>
            <a:r>
              <a:rPr lang="da-DK" dirty="0"/>
              <a:t>Nogle lande og hospitaler har politikker, der sikrer permanente løsninger og adgang – Danmark er ikke et af disse lande !</a:t>
            </a: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28865"/>
            <a:ext cx="2160240" cy="864096"/>
          </a:xfrm>
          <a:prstGeom prst="rect">
            <a:avLst/>
          </a:prstGeom>
        </p:spPr>
      </p:pic>
    </p:spTree>
    <p:extLst>
      <p:ext uri="{BB962C8B-B14F-4D97-AF65-F5344CB8AC3E}">
        <p14:creationId xmlns:p14="http://schemas.microsoft.com/office/powerpoint/2010/main" val="15033280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ETISKE UDFORDRINGER</a:t>
            </a:r>
          </a:p>
        </p:txBody>
      </p:sp>
      <p:sp>
        <p:nvSpPr>
          <p:cNvPr id="5" name="Pladsholder til indhold 4"/>
          <p:cNvSpPr>
            <a:spLocks noGrp="1"/>
          </p:cNvSpPr>
          <p:nvPr>
            <p:ph idx="1"/>
          </p:nvPr>
        </p:nvSpPr>
        <p:spPr>
          <a:xfrm>
            <a:off x="0" y="1509539"/>
            <a:ext cx="9145016" cy="3620351"/>
          </a:xfrm>
        </p:spPr>
        <p:txBody>
          <a:bodyPr>
            <a:normAutofit/>
          </a:bodyPr>
          <a:lstStyle/>
          <a:p>
            <a:pPr lvl="1"/>
            <a:r>
              <a:rPr lang="da-DK" dirty="0">
                <a:solidFill>
                  <a:srgbClr val="211A52"/>
                </a:solidFill>
              </a:rPr>
              <a:t>Mulige skadelige helbredseffekter bør undersøges nøje herunder overvejelse omkring etiske aspekter for kulturliv og sårbare individer</a:t>
            </a:r>
          </a:p>
          <a:p>
            <a:pPr lvl="1"/>
            <a:endParaRPr lang="da-DK" dirty="0">
              <a:solidFill>
                <a:srgbClr val="211A52"/>
              </a:solidFill>
            </a:endParaRPr>
          </a:p>
          <a:p>
            <a:pPr lvl="1"/>
            <a:r>
              <a:rPr lang="da-DK" dirty="0">
                <a:solidFill>
                  <a:srgbClr val="211A52"/>
                </a:solidFill>
              </a:rPr>
              <a:t>Brug for mere viden om forandringsmekanismerne for at sikre en afbalanceret vurdering af, hvad kulturen kan og ikke kan i forhold til at støtte sundhedsresultater</a:t>
            </a:r>
          </a:p>
          <a:p>
            <a:pPr lvl="1"/>
            <a:endParaRPr lang="da-DK" dirty="0">
              <a:solidFill>
                <a:srgbClr val="211A52"/>
              </a:solidFill>
            </a:endParaRPr>
          </a:p>
          <a:p>
            <a:pPr lvl="1"/>
            <a:r>
              <a:rPr lang="da-DK" dirty="0">
                <a:solidFill>
                  <a:srgbClr val="211A52"/>
                </a:solidFill>
              </a:rPr>
              <a:t>Overstimulering, </a:t>
            </a:r>
            <a:r>
              <a:rPr lang="da-DK" dirty="0" err="1">
                <a:solidFill>
                  <a:srgbClr val="211A52"/>
                </a:solidFill>
              </a:rPr>
              <a:t>mestring</a:t>
            </a:r>
            <a:r>
              <a:rPr lang="da-DK" dirty="0">
                <a:solidFill>
                  <a:srgbClr val="211A52"/>
                </a:solidFill>
              </a:rPr>
              <a:t> og usikkerhed samt sikring af kvalitet og kompetencer skal medtages i evalueringer og dokumentation</a:t>
            </a:r>
          </a:p>
          <a:p>
            <a:pPr lvl="1"/>
            <a:endParaRPr lang="da-DK" dirty="0">
              <a:solidFill>
                <a:srgbClr val="211A52"/>
              </a:solidFill>
            </a:endParaRPr>
          </a:p>
          <a:p>
            <a:pPr lvl="1"/>
            <a:r>
              <a:rPr lang="da-DK" dirty="0">
                <a:solidFill>
                  <a:srgbClr val="211A52"/>
                </a:solidFill>
              </a:rPr>
              <a:t>Tværfaglig samarbejde forskning er afgørende </a:t>
            </a:r>
            <a:endParaRPr lang="en-US" dirty="0">
              <a:solidFill>
                <a:srgbClr val="211A52"/>
              </a:solidFill>
            </a:endParaRP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28865"/>
            <a:ext cx="2167101" cy="1203945"/>
          </a:xfrm>
          <a:prstGeom prst="rect">
            <a:avLst/>
          </a:prstGeom>
        </p:spPr>
      </p:pic>
    </p:spTree>
    <p:extLst>
      <p:ext uri="{BB962C8B-B14F-4D97-AF65-F5344CB8AC3E}">
        <p14:creationId xmlns:p14="http://schemas.microsoft.com/office/powerpoint/2010/main" val="339017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TVÆRFAGLIGE UDFORDRINGER</a:t>
            </a:r>
          </a:p>
        </p:txBody>
      </p:sp>
      <p:sp>
        <p:nvSpPr>
          <p:cNvPr id="3" name="Pladsholder til indhold 2"/>
          <p:cNvSpPr>
            <a:spLocks noGrp="1"/>
          </p:cNvSpPr>
          <p:nvPr>
            <p:ph idx="1"/>
          </p:nvPr>
        </p:nvSpPr>
        <p:spPr>
          <a:xfrm>
            <a:off x="457200" y="1333501"/>
            <a:ext cx="4546848" cy="3468215"/>
          </a:xfrm>
        </p:spPr>
        <p:txBody>
          <a:bodyPr>
            <a:normAutofit fontScale="92500" lnSpcReduction="10000"/>
          </a:bodyPr>
          <a:lstStyle/>
          <a:p>
            <a:r>
              <a:rPr lang="en-US" dirty="0" err="1">
                <a:solidFill>
                  <a:schemeClr val="tx1"/>
                </a:solidFill>
              </a:rPr>
              <a:t>Udvikling</a:t>
            </a:r>
            <a:r>
              <a:rPr lang="en-US" dirty="0">
                <a:solidFill>
                  <a:schemeClr val="tx1"/>
                </a:solidFill>
              </a:rPr>
              <a:t> </a:t>
            </a:r>
            <a:r>
              <a:rPr lang="en-US" dirty="0" err="1">
                <a:solidFill>
                  <a:schemeClr val="tx1"/>
                </a:solidFill>
              </a:rPr>
              <a:t>af</a:t>
            </a:r>
            <a:r>
              <a:rPr lang="en-US" dirty="0">
                <a:solidFill>
                  <a:schemeClr val="tx1"/>
                </a:solidFill>
              </a:rPr>
              <a:t> </a:t>
            </a:r>
            <a:r>
              <a:rPr lang="en-US" dirty="0" err="1">
                <a:solidFill>
                  <a:schemeClr val="tx1"/>
                </a:solidFill>
              </a:rPr>
              <a:t>etiske</a:t>
            </a:r>
            <a:r>
              <a:rPr lang="en-US" dirty="0">
                <a:solidFill>
                  <a:schemeClr val="tx1"/>
                </a:solidFill>
              </a:rPr>
              <a:t> </a:t>
            </a:r>
            <a:r>
              <a:rPr lang="en-US" dirty="0" err="1">
                <a:solidFill>
                  <a:schemeClr val="tx1"/>
                </a:solidFill>
              </a:rPr>
              <a:t>kompetencer</a:t>
            </a:r>
            <a:r>
              <a:rPr lang="en-US" dirty="0">
                <a:solidFill>
                  <a:schemeClr val="tx1"/>
                </a:solidFill>
              </a:rPr>
              <a:t> &amp; </a:t>
            </a:r>
            <a:r>
              <a:rPr lang="en-US" dirty="0" err="1">
                <a:solidFill>
                  <a:schemeClr val="tx1"/>
                </a:solidFill>
              </a:rPr>
              <a:t>kompas</a:t>
            </a:r>
            <a:r>
              <a:rPr lang="en-US" dirty="0">
                <a:solidFill>
                  <a:schemeClr val="tx1"/>
                </a:solidFill>
              </a:rPr>
              <a:t> på </a:t>
            </a:r>
            <a:r>
              <a:rPr lang="en-US" dirty="0" err="1">
                <a:solidFill>
                  <a:schemeClr val="tx1"/>
                </a:solidFill>
              </a:rPr>
              <a:t>tværs</a:t>
            </a:r>
            <a:endParaRPr lang="en-US" dirty="0">
              <a:solidFill>
                <a:schemeClr val="tx1"/>
              </a:solidFill>
            </a:endParaRPr>
          </a:p>
          <a:p>
            <a:endParaRPr lang="en-US" dirty="0">
              <a:solidFill>
                <a:srgbClr val="211A52"/>
              </a:solidFill>
            </a:endParaRPr>
          </a:p>
          <a:p>
            <a:r>
              <a:rPr lang="en-US" dirty="0" err="1">
                <a:solidFill>
                  <a:srgbClr val="211A52"/>
                </a:solidFill>
              </a:rPr>
              <a:t>Sammenflette</a:t>
            </a:r>
            <a:r>
              <a:rPr lang="en-US" dirty="0">
                <a:solidFill>
                  <a:srgbClr val="211A52"/>
                </a:solidFill>
              </a:rPr>
              <a:t> </a:t>
            </a:r>
            <a:r>
              <a:rPr lang="en-US" dirty="0" err="1">
                <a:solidFill>
                  <a:srgbClr val="211A52"/>
                </a:solidFill>
              </a:rPr>
              <a:t>faglige</a:t>
            </a:r>
            <a:r>
              <a:rPr lang="en-US" dirty="0">
                <a:solidFill>
                  <a:srgbClr val="211A52"/>
                </a:solidFill>
              </a:rPr>
              <a:t> </a:t>
            </a:r>
            <a:r>
              <a:rPr lang="en-US" dirty="0" err="1">
                <a:solidFill>
                  <a:srgbClr val="211A52"/>
                </a:solidFill>
              </a:rPr>
              <a:t>formål</a:t>
            </a:r>
            <a:r>
              <a:rPr lang="en-US" dirty="0">
                <a:solidFill>
                  <a:srgbClr val="211A52"/>
                </a:solidFill>
              </a:rPr>
              <a:t> på </a:t>
            </a:r>
            <a:r>
              <a:rPr lang="en-US" dirty="0" err="1">
                <a:solidFill>
                  <a:srgbClr val="211A52"/>
                </a:solidFill>
              </a:rPr>
              <a:t>meningsfuld</a:t>
            </a:r>
            <a:r>
              <a:rPr lang="en-US" dirty="0">
                <a:solidFill>
                  <a:srgbClr val="211A52"/>
                </a:solidFill>
              </a:rPr>
              <a:t> </a:t>
            </a:r>
            <a:r>
              <a:rPr lang="en-US" dirty="0" err="1">
                <a:solidFill>
                  <a:srgbClr val="211A52"/>
                </a:solidFill>
              </a:rPr>
              <a:t>måde</a:t>
            </a:r>
            <a:endParaRPr lang="en-US" dirty="0">
              <a:solidFill>
                <a:srgbClr val="211A52"/>
              </a:solidFill>
            </a:endParaRPr>
          </a:p>
          <a:p>
            <a:endParaRPr lang="en-US" dirty="0">
              <a:solidFill>
                <a:srgbClr val="211A52"/>
              </a:solidFill>
            </a:endParaRPr>
          </a:p>
          <a:p>
            <a:r>
              <a:rPr lang="en-US" dirty="0" err="1">
                <a:solidFill>
                  <a:srgbClr val="211A52"/>
                </a:solidFill>
              </a:rPr>
              <a:t>Forskelligt</a:t>
            </a:r>
            <a:r>
              <a:rPr lang="en-US" dirty="0">
                <a:solidFill>
                  <a:srgbClr val="211A52"/>
                </a:solidFill>
              </a:rPr>
              <a:t> sprog &amp; </a:t>
            </a:r>
            <a:r>
              <a:rPr lang="en-US" dirty="0" err="1">
                <a:solidFill>
                  <a:srgbClr val="211A52"/>
                </a:solidFill>
              </a:rPr>
              <a:t>forståelse</a:t>
            </a:r>
            <a:endParaRPr lang="en-US" dirty="0">
              <a:solidFill>
                <a:srgbClr val="211A52"/>
              </a:solidFill>
            </a:endParaRPr>
          </a:p>
          <a:p>
            <a:endParaRPr lang="en-US" dirty="0">
              <a:solidFill>
                <a:srgbClr val="211A52"/>
              </a:solidFill>
            </a:endParaRPr>
          </a:p>
          <a:p>
            <a:r>
              <a:rPr lang="en-US" dirty="0">
                <a:solidFill>
                  <a:srgbClr val="211A52"/>
                </a:solidFill>
              </a:rPr>
              <a:t>Add-on projects </a:t>
            </a:r>
            <a:r>
              <a:rPr lang="en-US" dirty="0" err="1">
                <a:solidFill>
                  <a:srgbClr val="211A52"/>
                </a:solidFill>
              </a:rPr>
              <a:t>er</a:t>
            </a:r>
            <a:r>
              <a:rPr lang="en-US" dirty="0">
                <a:solidFill>
                  <a:srgbClr val="211A52"/>
                </a:solidFill>
              </a:rPr>
              <a:t> </a:t>
            </a:r>
            <a:r>
              <a:rPr lang="en-US" dirty="0" err="1">
                <a:solidFill>
                  <a:srgbClr val="211A52"/>
                </a:solidFill>
              </a:rPr>
              <a:t>godt</a:t>
            </a:r>
            <a:r>
              <a:rPr lang="en-US" dirty="0">
                <a:solidFill>
                  <a:srgbClr val="211A52"/>
                </a:solidFill>
              </a:rPr>
              <a:t> men</a:t>
            </a:r>
          </a:p>
          <a:p>
            <a:endParaRPr lang="en-US" dirty="0">
              <a:solidFill>
                <a:srgbClr val="211A52"/>
              </a:solidFill>
            </a:endParaRPr>
          </a:p>
          <a:p>
            <a:r>
              <a:rPr lang="en-US" dirty="0" err="1">
                <a:solidFill>
                  <a:srgbClr val="211A52"/>
                </a:solidFill>
              </a:rPr>
              <a:t>Behov</a:t>
            </a:r>
            <a:r>
              <a:rPr lang="en-US" dirty="0">
                <a:solidFill>
                  <a:srgbClr val="211A52"/>
                </a:solidFill>
              </a:rPr>
              <a:t> for </a:t>
            </a:r>
            <a:r>
              <a:rPr lang="en-US" dirty="0" err="1">
                <a:solidFill>
                  <a:srgbClr val="211A52"/>
                </a:solidFill>
              </a:rPr>
              <a:t>grundlæggende</a:t>
            </a:r>
            <a:r>
              <a:rPr lang="en-US" dirty="0">
                <a:solidFill>
                  <a:srgbClr val="211A52"/>
                </a:solidFill>
              </a:rPr>
              <a:t> </a:t>
            </a:r>
            <a:r>
              <a:rPr lang="en-US" dirty="0" err="1">
                <a:solidFill>
                  <a:srgbClr val="211A52"/>
                </a:solidFill>
              </a:rPr>
              <a:t>kollaborative</a:t>
            </a:r>
            <a:r>
              <a:rPr lang="en-US" dirty="0">
                <a:solidFill>
                  <a:srgbClr val="211A52"/>
                </a:solidFill>
              </a:rPr>
              <a:t> </a:t>
            </a:r>
            <a:r>
              <a:rPr lang="en-US" dirty="0" err="1">
                <a:solidFill>
                  <a:srgbClr val="211A52"/>
                </a:solidFill>
              </a:rPr>
              <a:t>projekter</a:t>
            </a:r>
            <a:r>
              <a:rPr lang="en-US" dirty="0">
                <a:solidFill>
                  <a:srgbClr val="211A52"/>
                </a:solidFill>
              </a:rPr>
              <a:t> </a:t>
            </a:r>
            <a:r>
              <a:rPr lang="en-US" dirty="0" err="1">
                <a:solidFill>
                  <a:srgbClr val="211A52"/>
                </a:solidFill>
              </a:rPr>
              <a:t>som</a:t>
            </a:r>
            <a:r>
              <a:rPr lang="en-US" dirty="0">
                <a:solidFill>
                  <a:srgbClr val="211A52"/>
                </a:solidFill>
              </a:rPr>
              <a:t> </a:t>
            </a:r>
            <a:r>
              <a:rPr lang="en-US" dirty="0" err="1">
                <a:solidFill>
                  <a:srgbClr val="211A52"/>
                </a:solidFill>
              </a:rPr>
              <a:t>udgangspunkt</a:t>
            </a:r>
            <a:endParaRPr lang="en-US" dirty="0">
              <a:solidFill>
                <a:srgbClr val="211A52"/>
              </a:solidFill>
            </a:endParaRPr>
          </a:p>
          <a:p>
            <a:endParaRPr lang="en-US" dirty="0">
              <a:solidFill>
                <a:srgbClr val="211A52"/>
              </a:solidFill>
            </a:endParaRPr>
          </a:p>
          <a:p>
            <a:endParaRPr lang="en-US" dirty="0">
              <a:solidFill>
                <a:srgbClr val="211A52"/>
              </a:solidFill>
            </a:endParaRPr>
          </a:p>
          <a:p>
            <a:endParaRPr lang="en-US"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17265"/>
            <a:ext cx="2796791" cy="1777621"/>
          </a:xfrm>
          <a:prstGeom prst="rect">
            <a:avLst/>
          </a:prstGeom>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981" y="500432"/>
            <a:ext cx="1471228" cy="1471228"/>
          </a:xfrm>
          <a:prstGeom prst="rect">
            <a:avLst/>
          </a:prstGeom>
        </p:spPr>
      </p:pic>
    </p:spTree>
    <p:extLst>
      <p:ext uri="{BB962C8B-B14F-4D97-AF65-F5344CB8AC3E}">
        <p14:creationId xmlns:p14="http://schemas.microsoft.com/office/powerpoint/2010/main" val="346761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FORSKNING OG UDDANNELSES BEHOV</a:t>
            </a:r>
          </a:p>
        </p:txBody>
      </p:sp>
      <p:sp>
        <p:nvSpPr>
          <p:cNvPr id="3" name="Pladsholder til indhold 2"/>
          <p:cNvSpPr>
            <a:spLocks noGrp="1"/>
          </p:cNvSpPr>
          <p:nvPr>
            <p:ph idx="1"/>
          </p:nvPr>
        </p:nvSpPr>
        <p:spPr/>
        <p:txBody>
          <a:bodyPr/>
          <a:lstStyle/>
          <a:p>
            <a:r>
              <a:rPr lang="da-DK" dirty="0"/>
              <a:t>BA/KA/master i kultur og sundhedsfag  (flere kunstformer &amp; flere niveauer)</a:t>
            </a:r>
          </a:p>
          <a:p>
            <a:endParaRPr lang="da-DK" dirty="0"/>
          </a:p>
          <a:p>
            <a:r>
              <a:rPr lang="da-DK" dirty="0"/>
              <a:t>Moduler i eksisterende fag eller eftervidereuddannelse (kulturens virkemidler ind i sundhedsuddannelser, sundhedsforståelse og etik ind i kunstneruddannelser)</a:t>
            </a:r>
          </a:p>
          <a:p>
            <a:endParaRPr lang="da-DK" dirty="0"/>
          </a:p>
          <a:p>
            <a:r>
              <a:rPr lang="da-DK" dirty="0"/>
              <a:t>Etablerede forskningsgrupper med fokus på kultur og sundhed (ikke kun projekt base)</a:t>
            </a:r>
          </a:p>
          <a:p>
            <a:endParaRPr lang="da-DK" dirty="0"/>
          </a:p>
          <a:p>
            <a:r>
              <a:rPr lang="da-DK" dirty="0"/>
              <a:t>Regerings- og fondsstøtte til at kickstarte</a:t>
            </a:r>
          </a:p>
          <a:p>
            <a:endParaRPr lang="da-DK" dirty="0"/>
          </a:p>
          <a:p>
            <a:endParaRPr lang="da-DK" dirty="0"/>
          </a:p>
          <a:p>
            <a:endParaRPr lang="da-DK" dirty="0"/>
          </a:p>
        </p:txBody>
      </p:sp>
    </p:spTree>
    <p:extLst>
      <p:ext uri="{BB962C8B-B14F-4D97-AF65-F5344CB8AC3E}">
        <p14:creationId xmlns:p14="http://schemas.microsoft.com/office/powerpoint/2010/main" val="415444965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ORGANISATORISKE UDFORDRINGER</a:t>
            </a:r>
          </a:p>
        </p:txBody>
      </p:sp>
      <p:sp>
        <p:nvSpPr>
          <p:cNvPr id="3" name="Pladsholder til indhold 2"/>
          <p:cNvSpPr>
            <a:spLocks noGrp="1"/>
          </p:cNvSpPr>
          <p:nvPr>
            <p:ph idx="1"/>
          </p:nvPr>
        </p:nvSpPr>
        <p:spPr/>
        <p:txBody>
          <a:bodyPr/>
          <a:lstStyle/>
          <a:p>
            <a:pPr marL="0" indent="0" algn="ctr">
              <a:buNone/>
            </a:pPr>
            <a:r>
              <a:rPr lang="da-DK" dirty="0"/>
              <a:t>Sundhedsprojekter eller kulturprojekter</a:t>
            </a:r>
          </a:p>
          <a:p>
            <a:endParaRPr lang="da-DK" dirty="0"/>
          </a:p>
          <a:p>
            <a:endParaRPr lang="da-DK" dirty="0"/>
          </a:p>
          <a:p>
            <a:endParaRPr lang="da-DK" dirty="0"/>
          </a:p>
          <a:p>
            <a:endParaRPr lang="da-DK" dirty="0"/>
          </a:p>
          <a:p>
            <a:endParaRPr lang="da-DK" dirty="0"/>
          </a:p>
          <a:p>
            <a:endParaRPr lang="da-DK" dirty="0"/>
          </a:p>
        </p:txBody>
      </p:sp>
      <p:sp>
        <p:nvSpPr>
          <p:cNvPr id="4" name="AutoShape 2" descr="Koordination i indsatsen overfor mennesker med dobbeltdiagno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6" name="Billede 5"/>
          <p:cNvPicPr>
            <a:picLocks noChangeAspect="1"/>
          </p:cNvPicPr>
          <p:nvPr/>
        </p:nvPicPr>
        <p:blipFill>
          <a:blip r:embed="rId3"/>
          <a:stretch>
            <a:fillRect/>
          </a:stretch>
        </p:blipFill>
        <p:spPr>
          <a:xfrm>
            <a:off x="598311" y="1993404"/>
            <a:ext cx="7947378" cy="2754489"/>
          </a:xfrm>
          <a:prstGeom prst="rect">
            <a:avLst/>
          </a:prstGeom>
        </p:spPr>
      </p:pic>
    </p:spTree>
    <p:extLst>
      <p:ext uri="{BB962C8B-B14F-4D97-AF65-F5344CB8AC3E}">
        <p14:creationId xmlns:p14="http://schemas.microsoft.com/office/powerpoint/2010/main" val="259016324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ORGANISATORISKE LØSNINGER</a:t>
            </a:r>
          </a:p>
        </p:txBody>
      </p:sp>
      <p:sp>
        <p:nvSpPr>
          <p:cNvPr id="3" name="Pladsholder til indhold 2"/>
          <p:cNvSpPr>
            <a:spLocks noGrp="1"/>
          </p:cNvSpPr>
          <p:nvPr>
            <p:ph idx="1"/>
          </p:nvPr>
        </p:nvSpPr>
        <p:spPr>
          <a:xfrm>
            <a:off x="291137" y="1345332"/>
            <a:ext cx="9803432" cy="3468215"/>
          </a:xfrm>
        </p:spPr>
        <p:txBody>
          <a:bodyPr>
            <a:normAutofit fontScale="92500" lnSpcReduction="10000"/>
          </a:bodyPr>
          <a:lstStyle/>
          <a:p>
            <a:r>
              <a:rPr lang="da-DK" dirty="0"/>
              <a:t>Samarbejd på tværs af sektioner og organer</a:t>
            </a:r>
          </a:p>
          <a:p>
            <a:endParaRPr lang="da-DK" dirty="0"/>
          </a:p>
          <a:p>
            <a:r>
              <a:rPr lang="da-DK" dirty="0" err="1"/>
              <a:t>Bottom</a:t>
            </a:r>
            <a:r>
              <a:rPr lang="da-DK" dirty="0"/>
              <a:t>-up: </a:t>
            </a:r>
          </a:p>
          <a:p>
            <a:pPr marL="0" indent="0">
              <a:buNone/>
            </a:pPr>
            <a:r>
              <a:rPr lang="da-DK" dirty="0"/>
              <a:t>     Find fælles formål  (borgere i arbejde/sunde borgere/aktiv kulturliv)</a:t>
            </a:r>
          </a:p>
          <a:p>
            <a:pPr marL="0" indent="0">
              <a:buNone/>
            </a:pPr>
            <a:r>
              <a:rPr lang="da-DK" dirty="0"/>
              <a:t>     Brug krudt på at evaluere/dokumentere &amp; inddrag brugere</a:t>
            </a:r>
          </a:p>
          <a:p>
            <a:endParaRPr lang="da-DK" dirty="0"/>
          </a:p>
          <a:p>
            <a:r>
              <a:rPr lang="da-DK" dirty="0"/>
              <a:t>Top-</a:t>
            </a:r>
            <a:r>
              <a:rPr lang="da-DK" dirty="0" err="1"/>
              <a:t>down</a:t>
            </a:r>
            <a:r>
              <a:rPr lang="da-DK" dirty="0"/>
              <a:t>:</a:t>
            </a:r>
          </a:p>
          <a:p>
            <a:pPr marL="0" indent="0">
              <a:buNone/>
            </a:pPr>
            <a:r>
              <a:rPr lang="da-DK" dirty="0"/>
              <a:t>      Stil politiske krav til regionale/nationale kultur og sundhedsstrategier</a:t>
            </a:r>
          </a:p>
          <a:p>
            <a:pPr marL="0" indent="0">
              <a:buNone/>
            </a:pPr>
            <a:r>
              <a:rPr lang="da-DK" dirty="0"/>
              <a:t>      </a:t>
            </a:r>
          </a:p>
          <a:p>
            <a:endParaRPr lang="da-DK" dirty="0"/>
          </a:p>
          <a:p>
            <a:r>
              <a:rPr lang="da-DK" dirty="0"/>
              <a:t>First step:</a:t>
            </a:r>
          </a:p>
          <a:p>
            <a:pPr marL="0" indent="0">
              <a:buNone/>
            </a:pPr>
            <a:r>
              <a:rPr lang="da-DK" dirty="0"/>
              <a:t>      Allokér midler og ressourcer – det er en investering !</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4" name="AutoShape 2" descr="Koordination i indsatsen overfor mennesker med dobbeltdiagno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53692"/>
            <a:ext cx="2287141" cy="1509513"/>
          </a:xfrm>
          <a:prstGeom prst="rect">
            <a:avLst/>
          </a:prstGeom>
        </p:spPr>
      </p:pic>
    </p:spTree>
    <p:extLst>
      <p:ext uri="{BB962C8B-B14F-4D97-AF65-F5344CB8AC3E}">
        <p14:creationId xmlns:p14="http://schemas.microsoft.com/office/powerpoint/2010/main" val="20002354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dirty="0"/>
              <a:t>KULTUR OG SUNDHED I DK</a:t>
            </a:r>
          </a:p>
        </p:txBody>
      </p:sp>
      <p:sp>
        <p:nvSpPr>
          <p:cNvPr id="3" name="Pladsholder til indhold 2"/>
          <p:cNvSpPr>
            <a:spLocks noGrp="1"/>
          </p:cNvSpPr>
          <p:nvPr>
            <p:ph idx="1"/>
          </p:nvPr>
        </p:nvSpPr>
        <p:spPr>
          <a:xfrm>
            <a:off x="539552" y="1345332"/>
            <a:ext cx="7704856" cy="3193402"/>
          </a:xfrm>
        </p:spPr>
        <p:txBody>
          <a:bodyPr>
            <a:normAutofit fontScale="92500" lnSpcReduction="10000"/>
          </a:bodyPr>
          <a:lstStyle/>
          <a:p>
            <a:pPr marL="0" indent="0">
              <a:buNone/>
            </a:pPr>
            <a:r>
              <a:rPr lang="da-DK" noProof="0" dirty="0">
                <a:solidFill>
                  <a:schemeClr val="tx1"/>
                </a:solidFill>
              </a:rPr>
              <a:t>Vi har viden – vi ved </a:t>
            </a:r>
            <a:r>
              <a:rPr lang="da-DK" dirty="0">
                <a:solidFill>
                  <a:schemeClr val="tx1"/>
                </a:solidFill>
              </a:rPr>
              <a:t>kulturen kan have sundhedsmæssige effekter!</a:t>
            </a:r>
          </a:p>
          <a:p>
            <a:pPr marL="0" indent="0">
              <a:buNone/>
            </a:pPr>
            <a:endParaRPr lang="da-DK" dirty="0">
              <a:solidFill>
                <a:schemeClr val="tx1"/>
              </a:solidFill>
            </a:endParaRPr>
          </a:p>
          <a:p>
            <a:pPr marL="0" indent="0">
              <a:buNone/>
            </a:pPr>
            <a:r>
              <a:rPr lang="da-DK" dirty="0">
                <a:solidFill>
                  <a:schemeClr val="tx1"/>
                </a:solidFill>
              </a:rPr>
              <a:t>Vi har sårbare borgere &amp; patienter, der efterspørger kulturtilbud</a:t>
            </a:r>
          </a:p>
          <a:p>
            <a:pPr marL="0" indent="0">
              <a:buNone/>
            </a:pPr>
            <a:endParaRPr lang="da-DK" dirty="0">
              <a:solidFill>
                <a:schemeClr val="tx1"/>
              </a:solidFill>
            </a:endParaRPr>
          </a:p>
          <a:p>
            <a:pPr marL="0" indent="0">
              <a:buNone/>
            </a:pPr>
            <a:r>
              <a:rPr lang="da-DK" dirty="0">
                <a:solidFill>
                  <a:schemeClr val="tx1"/>
                </a:solidFill>
              </a:rPr>
              <a:t>Vi har faggrupper &amp; institutioner, der ønsker at tilbyde disse indsatser</a:t>
            </a:r>
            <a:endParaRPr lang="da-DK" noProof="0" dirty="0">
              <a:solidFill>
                <a:schemeClr val="tx1"/>
              </a:solidFill>
            </a:endParaRPr>
          </a:p>
          <a:p>
            <a:pPr marL="0" indent="0">
              <a:buNone/>
            </a:pPr>
            <a:endParaRPr lang="da-DK" noProof="0" dirty="0">
              <a:solidFill>
                <a:schemeClr val="tx1"/>
              </a:solidFill>
            </a:endParaRPr>
          </a:p>
          <a:p>
            <a:pPr marL="0" indent="0">
              <a:buNone/>
            </a:pPr>
            <a:r>
              <a:rPr lang="da-DK" noProof="0" dirty="0">
                <a:solidFill>
                  <a:schemeClr val="tx1"/>
                </a:solidFill>
              </a:rPr>
              <a:t>MEN kultur- og sundhedsprojekter sker kun sporadisk og efter fornødne midler</a:t>
            </a:r>
          </a:p>
          <a:p>
            <a:pPr marL="0" indent="0">
              <a:buNone/>
            </a:pPr>
            <a:endParaRPr lang="da-DK" noProof="0" dirty="0">
              <a:solidFill>
                <a:schemeClr val="tx1"/>
              </a:solidFill>
            </a:endParaRPr>
          </a:p>
          <a:p>
            <a:pPr marL="0" indent="0">
              <a:buNone/>
            </a:pPr>
            <a:r>
              <a:rPr lang="da-DK" noProof="0" dirty="0">
                <a:solidFill>
                  <a:schemeClr val="tx1"/>
                </a:solidFill>
              </a:rPr>
              <a:t>Vi mangler statslige krav, midler &amp; platforme, hvorfra viden kan implementeres, færdigheder kan optrænes og aktiviteter kan finansieres</a:t>
            </a:r>
            <a:r>
              <a:rPr lang="da-DK" dirty="0">
                <a:solidFill>
                  <a:schemeClr val="tx1"/>
                </a:solidFill>
              </a:rPr>
              <a:t> samt et fælles sprog og fælles dokumentationsbase.</a:t>
            </a:r>
            <a:endParaRPr lang="da-DK" noProof="0" dirty="0">
              <a:solidFill>
                <a:schemeClr val="tx1"/>
              </a:solidFill>
            </a:endParaRPr>
          </a:p>
          <a:p>
            <a:pPr marL="0" indent="0">
              <a:buNone/>
            </a:pPr>
            <a:endParaRPr lang="da-DK" noProof="0"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250826"/>
            <a:ext cx="1613973" cy="1921396"/>
          </a:xfrm>
          <a:prstGeom prst="rect">
            <a:avLst/>
          </a:prstGeom>
        </p:spPr>
      </p:pic>
    </p:spTree>
    <p:extLst>
      <p:ext uri="{BB962C8B-B14F-4D97-AF65-F5344CB8AC3E}">
        <p14:creationId xmlns:p14="http://schemas.microsoft.com/office/powerpoint/2010/main" val="123450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References </a:t>
            </a:r>
          </a:p>
        </p:txBody>
      </p:sp>
      <p:sp>
        <p:nvSpPr>
          <p:cNvPr id="4" name="Pladsholder til indhold 3"/>
          <p:cNvSpPr>
            <a:spLocks noGrp="1"/>
          </p:cNvSpPr>
          <p:nvPr>
            <p:ph idx="1"/>
          </p:nvPr>
        </p:nvSpPr>
        <p:spPr/>
        <p:txBody>
          <a:bodyPr>
            <a:normAutofit fontScale="40000" lnSpcReduction="20000"/>
          </a:bodyPr>
          <a:lstStyle/>
          <a:p>
            <a:pPr marL="285750" indent="-285750">
              <a:buFont typeface="Arial" panose="020B0604020202020204" pitchFamily="34" charset="0"/>
              <a:buChar char="•"/>
            </a:pPr>
            <a:r>
              <a:rPr lang="da-DK" dirty="0" err="1">
                <a:solidFill>
                  <a:srgbClr val="211A52"/>
                </a:solidFill>
              </a:rPr>
              <a:t>Aalbers</a:t>
            </a:r>
            <a:r>
              <a:rPr lang="da-DK" dirty="0">
                <a:solidFill>
                  <a:srgbClr val="211A52"/>
                </a:solidFill>
              </a:rPr>
              <a:t>  S, </a:t>
            </a:r>
            <a:r>
              <a:rPr lang="da-DK" dirty="0" err="1">
                <a:solidFill>
                  <a:srgbClr val="211A52"/>
                </a:solidFill>
              </a:rPr>
              <a:t>Fusar‐Poli</a:t>
            </a:r>
            <a:r>
              <a:rPr lang="da-DK" dirty="0">
                <a:solidFill>
                  <a:srgbClr val="211A52"/>
                </a:solidFill>
              </a:rPr>
              <a:t>  L, Freeman  RE, </a:t>
            </a:r>
            <a:r>
              <a:rPr lang="da-DK" dirty="0" err="1">
                <a:solidFill>
                  <a:srgbClr val="211A52"/>
                </a:solidFill>
              </a:rPr>
              <a:t>Spreen</a:t>
            </a:r>
            <a:r>
              <a:rPr lang="da-DK" dirty="0">
                <a:solidFill>
                  <a:srgbClr val="211A52"/>
                </a:solidFill>
              </a:rPr>
              <a:t>  M, Ket  JCF, Vink  AC, </a:t>
            </a:r>
            <a:r>
              <a:rPr lang="da-DK" dirty="0" err="1">
                <a:solidFill>
                  <a:srgbClr val="211A52"/>
                </a:solidFill>
              </a:rPr>
              <a:t>Maratos</a:t>
            </a:r>
            <a:r>
              <a:rPr lang="da-DK" dirty="0">
                <a:solidFill>
                  <a:srgbClr val="211A52"/>
                </a:solidFill>
              </a:rPr>
              <a:t>  A, Crawford  M, Chen  XJ, Gold  C. Music </a:t>
            </a:r>
            <a:r>
              <a:rPr lang="da-DK" dirty="0" err="1">
                <a:solidFill>
                  <a:srgbClr val="211A52"/>
                </a:solidFill>
              </a:rPr>
              <a:t>therapy</a:t>
            </a:r>
            <a:r>
              <a:rPr lang="da-DK" dirty="0">
                <a:solidFill>
                  <a:srgbClr val="211A52"/>
                </a:solidFill>
              </a:rPr>
              <a:t> for depression. </a:t>
            </a:r>
            <a:r>
              <a:rPr lang="da-DK" dirty="0" err="1">
                <a:solidFill>
                  <a:srgbClr val="211A52"/>
                </a:solidFill>
              </a:rPr>
              <a:t>Cochrane</a:t>
            </a:r>
            <a:r>
              <a:rPr lang="da-DK" dirty="0">
                <a:solidFill>
                  <a:srgbClr val="211A52"/>
                </a:solidFill>
              </a:rPr>
              <a:t> Database of </a:t>
            </a:r>
            <a:r>
              <a:rPr lang="da-DK" dirty="0" err="1">
                <a:solidFill>
                  <a:srgbClr val="211A52"/>
                </a:solidFill>
              </a:rPr>
              <a:t>Systematic</a:t>
            </a:r>
            <a:r>
              <a:rPr lang="da-DK" dirty="0">
                <a:solidFill>
                  <a:srgbClr val="211A52"/>
                </a:solidFill>
              </a:rPr>
              <a:t> </a:t>
            </a:r>
            <a:r>
              <a:rPr lang="da-DK" dirty="0" err="1">
                <a:solidFill>
                  <a:srgbClr val="211A52"/>
                </a:solidFill>
              </a:rPr>
              <a:t>Reviews</a:t>
            </a:r>
            <a:r>
              <a:rPr lang="da-DK" dirty="0">
                <a:solidFill>
                  <a:srgbClr val="211A52"/>
                </a:solidFill>
              </a:rPr>
              <a:t> 2017, </a:t>
            </a:r>
            <a:r>
              <a:rPr lang="da-DK" dirty="0" err="1">
                <a:solidFill>
                  <a:srgbClr val="211A52"/>
                </a:solidFill>
              </a:rPr>
              <a:t>Issue</a:t>
            </a:r>
            <a:r>
              <a:rPr lang="da-DK" dirty="0">
                <a:solidFill>
                  <a:srgbClr val="211A52"/>
                </a:solidFill>
              </a:rPr>
              <a:t> 11. Art. No.: CD004517. DOI: 10.1002/14651858.CD004517.pub3.</a:t>
            </a:r>
          </a:p>
          <a:p>
            <a:pPr marL="285750" indent="-285750">
              <a:buFont typeface="Arial" panose="020B0604020202020204" pitchFamily="34" charset="0"/>
              <a:buChar char="•"/>
            </a:pPr>
            <a:r>
              <a:rPr lang="da-DK" dirty="0">
                <a:solidFill>
                  <a:srgbClr val="211A52"/>
                </a:solidFill>
              </a:rPr>
              <a:t>Bonde, L.O. (2009). Musik og Menneske – en introduktion til musikpsykologi. København: Samfundslitteratur. </a:t>
            </a:r>
          </a:p>
          <a:p>
            <a:pPr marL="285750" indent="-285750">
              <a:buFont typeface="Arial" panose="020B0604020202020204" pitchFamily="34" charset="0"/>
              <a:buChar char="•"/>
            </a:pPr>
            <a:r>
              <a:rPr lang="en-US" dirty="0">
                <a:solidFill>
                  <a:srgbClr val="211A52"/>
                </a:solidFill>
              </a:rPr>
              <a:t>Bonde, L.O. &amp; Theorell, T. (2018), Music and Public Health - A Nordic Perspective. New Your: Springer.</a:t>
            </a:r>
          </a:p>
          <a:p>
            <a:pPr marL="285750" indent="-285750">
              <a:buFont typeface="Arial" panose="020B0604020202020204" pitchFamily="34" charset="0"/>
              <a:buChar char="•"/>
            </a:pPr>
            <a:r>
              <a:rPr lang="da-DK" dirty="0" err="1">
                <a:solidFill>
                  <a:srgbClr val="211A52"/>
                </a:solidFill>
              </a:rPr>
              <a:t>Bradt</a:t>
            </a:r>
            <a:r>
              <a:rPr lang="da-DK" dirty="0">
                <a:solidFill>
                  <a:srgbClr val="211A52"/>
                </a:solidFill>
              </a:rPr>
              <a:t>  J, Dileo  C, </a:t>
            </a:r>
            <a:r>
              <a:rPr lang="da-DK" dirty="0" err="1">
                <a:solidFill>
                  <a:srgbClr val="211A52"/>
                </a:solidFill>
              </a:rPr>
              <a:t>Magill</a:t>
            </a:r>
            <a:r>
              <a:rPr lang="da-DK" dirty="0">
                <a:solidFill>
                  <a:srgbClr val="211A52"/>
                </a:solidFill>
              </a:rPr>
              <a:t>  L, </a:t>
            </a:r>
            <a:r>
              <a:rPr lang="da-DK" dirty="0" err="1">
                <a:solidFill>
                  <a:srgbClr val="211A52"/>
                </a:solidFill>
              </a:rPr>
              <a:t>Teague</a:t>
            </a:r>
            <a:r>
              <a:rPr lang="da-DK" dirty="0">
                <a:solidFill>
                  <a:srgbClr val="211A52"/>
                </a:solidFill>
              </a:rPr>
              <a:t>  A. Music interventions for </a:t>
            </a:r>
            <a:r>
              <a:rPr lang="da-DK" dirty="0" err="1">
                <a:solidFill>
                  <a:srgbClr val="211A52"/>
                </a:solidFill>
              </a:rPr>
              <a:t>improving</a:t>
            </a:r>
            <a:r>
              <a:rPr lang="da-DK" dirty="0">
                <a:solidFill>
                  <a:srgbClr val="211A52"/>
                </a:solidFill>
              </a:rPr>
              <a:t> </a:t>
            </a:r>
            <a:r>
              <a:rPr lang="da-DK" dirty="0" err="1">
                <a:solidFill>
                  <a:srgbClr val="211A52"/>
                </a:solidFill>
              </a:rPr>
              <a:t>psychological</a:t>
            </a:r>
            <a:r>
              <a:rPr lang="da-DK" dirty="0">
                <a:solidFill>
                  <a:srgbClr val="211A52"/>
                </a:solidFill>
              </a:rPr>
              <a:t> and </a:t>
            </a:r>
            <a:r>
              <a:rPr lang="da-DK" dirty="0" err="1">
                <a:solidFill>
                  <a:srgbClr val="211A52"/>
                </a:solidFill>
              </a:rPr>
              <a:t>physical</a:t>
            </a:r>
            <a:r>
              <a:rPr lang="da-DK" dirty="0">
                <a:solidFill>
                  <a:srgbClr val="211A52"/>
                </a:solidFill>
              </a:rPr>
              <a:t> </a:t>
            </a:r>
            <a:r>
              <a:rPr lang="da-DK" dirty="0" err="1">
                <a:solidFill>
                  <a:srgbClr val="211A52"/>
                </a:solidFill>
              </a:rPr>
              <a:t>outcomes</a:t>
            </a:r>
            <a:r>
              <a:rPr lang="da-DK" dirty="0">
                <a:solidFill>
                  <a:srgbClr val="211A52"/>
                </a:solidFill>
              </a:rPr>
              <a:t> in cancer patients. </a:t>
            </a:r>
            <a:r>
              <a:rPr lang="da-DK" dirty="0" err="1">
                <a:solidFill>
                  <a:srgbClr val="211A52"/>
                </a:solidFill>
              </a:rPr>
              <a:t>Cochrane</a:t>
            </a:r>
            <a:r>
              <a:rPr lang="da-DK" dirty="0">
                <a:solidFill>
                  <a:srgbClr val="211A52"/>
                </a:solidFill>
              </a:rPr>
              <a:t> Database of </a:t>
            </a:r>
            <a:r>
              <a:rPr lang="da-DK" dirty="0" err="1">
                <a:solidFill>
                  <a:srgbClr val="211A52"/>
                </a:solidFill>
              </a:rPr>
              <a:t>Systematic</a:t>
            </a:r>
            <a:r>
              <a:rPr lang="da-DK" dirty="0">
                <a:solidFill>
                  <a:srgbClr val="211A52"/>
                </a:solidFill>
              </a:rPr>
              <a:t> </a:t>
            </a:r>
            <a:r>
              <a:rPr lang="da-DK" dirty="0" err="1">
                <a:solidFill>
                  <a:srgbClr val="211A52"/>
                </a:solidFill>
              </a:rPr>
              <a:t>Reviews</a:t>
            </a:r>
            <a:r>
              <a:rPr lang="da-DK" dirty="0">
                <a:solidFill>
                  <a:srgbClr val="211A52"/>
                </a:solidFill>
              </a:rPr>
              <a:t> 2016, </a:t>
            </a:r>
            <a:r>
              <a:rPr lang="da-DK" dirty="0" err="1">
                <a:solidFill>
                  <a:srgbClr val="211A52"/>
                </a:solidFill>
              </a:rPr>
              <a:t>Issue</a:t>
            </a:r>
            <a:r>
              <a:rPr lang="da-DK" dirty="0">
                <a:solidFill>
                  <a:srgbClr val="211A52"/>
                </a:solidFill>
              </a:rPr>
              <a:t> 8. Art. No.: CD006911. DOI: 10.1002/14651858.CD006911.pub3. </a:t>
            </a:r>
          </a:p>
          <a:p>
            <a:pPr marL="285750" indent="-285750">
              <a:buFont typeface="Arial" panose="020B0604020202020204" pitchFamily="34" charset="0"/>
              <a:buChar char="•"/>
            </a:pPr>
            <a:r>
              <a:rPr lang="en-US" dirty="0" err="1">
                <a:solidFill>
                  <a:srgbClr val="211A52"/>
                </a:solidFill>
              </a:rPr>
              <a:t>Bradt</a:t>
            </a:r>
            <a:r>
              <a:rPr lang="en-US" dirty="0">
                <a:solidFill>
                  <a:srgbClr val="211A52"/>
                </a:solidFill>
              </a:rPr>
              <a:t>  J, Dileo  C. Music therapy for end‐of‐life care. Cochrane Database of Systematic Reviews 2010, Issue 1. Art. No.: CD007169. DOI: 10.1002/14651858.CD007169.pub2.</a:t>
            </a:r>
          </a:p>
          <a:p>
            <a:pPr marL="285750" indent="-285750">
              <a:buFont typeface="Arial" panose="020B0604020202020204" pitchFamily="34" charset="0"/>
              <a:buChar char="•"/>
            </a:pPr>
            <a:r>
              <a:rPr lang="en-US" dirty="0">
                <a:solidFill>
                  <a:srgbClr val="211A52"/>
                </a:solidFill>
              </a:rPr>
              <a:t>Feldman, A. E, &amp; </a:t>
            </a:r>
            <a:r>
              <a:rPr lang="en-US" dirty="0" err="1">
                <a:solidFill>
                  <a:srgbClr val="211A52"/>
                </a:solidFill>
              </a:rPr>
              <a:t>Matjasko</a:t>
            </a:r>
            <a:r>
              <a:rPr lang="en-US" dirty="0">
                <a:solidFill>
                  <a:srgbClr val="211A52"/>
                </a:solidFill>
              </a:rPr>
              <a:t>, J. L. (2005). The role of school-based extracurricular adolescent development: A comprehensive review and future directions. </a:t>
            </a:r>
            <a:r>
              <a:rPr lang="da-DK" dirty="0" err="1">
                <a:solidFill>
                  <a:srgbClr val="211A52"/>
                </a:solidFill>
              </a:rPr>
              <a:t>Review</a:t>
            </a:r>
            <a:r>
              <a:rPr lang="da-DK" dirty="0">
                <a:solidFill>
                  <a:srgbClr val="211A52"/>
                </a:solidFill>
              </a:rPr>
              <a:t> Research, 75(2), 159</a:t>
            </a:r>
          </a:p>
          <a:p>
            <a:pPr marL="285750" indent="-285750">
              <a:buFont typeface="Arial" panose="020B0604020202020204" pitchFamily="34" charset="0"/>
              <a:buChar char="•"/>
            </a:pPr>
            <a:r>
              <a:rPr lang="da-DK" dirty="0">
                <a:solidFill>
                  <a:srgbClr val="211A52"/>
                </a:solidFill>
              </a:rPr>
              <a:t>Geretsegger, M, </a:t>
            </a:r>
            <a:r>
              <a:rPr lang="da-DK" dirty="0" err="1">
                <a:solidFill>
                  <a:srgbClr val="211A52"/>
                </a:solidFill>
              </a:rPr>
              <a:t>Mössler</a:t>
            </a:r>
            <a:r>
              <a:rPr lang="da-DK" dirty="0">
                <a:solidFill>
                  <a:srgbClr val="211A52"/>
                </a:solidFill>
              </a:rPr>
              <a:t>, KA, </a:t>
            </a:r>
            <a:r>
              <a:rPr lang="da-DK" dirty="0" err="1">
                <a:solidFill>
                  <a:srgbClr val="211A52"/>
                </a:solidFill>
              </a:rPr>
              <a:t>Bieleninik</a:t>
            </a:r>
            <a:r>
              <a:rPr lang="da-DK" dirty="0">
                <a:solidFill>
                  <a:srgbClr val="211A52"/>
                </a:solidFill>
              </a:rPr>
              <a:t>, L, Chen, XJ, </a:t>
            </a:r>
            <a:r>
              <a:rPr lang="da-DK" dirty="0" err="1">
                <a:solidFill>
                  <a:srgbClr val="211A52"/>
                </a:solidFill>
              </a:rPr>
              <a:t>Heldal</a:t>
            </a:r>
            <a:r>
              <a:rPr lang="da-DK" dirty="0">
                <a:solidFill>
                  <a:srgbClr val="211A52"/>
                </a:solidFill>
              </a:rPr>
              <a:t>, TO, Gold, C. (2017). Music </a:t>
            </a:r>
            <a:r>
              <a:rPr lang="da-DK" dirty="0" err="1">
                <a:solidFill>
                  <a:srgbClr val="211A52"/>
                </a:solidFill>
              </a:rPr>
              <a:t>therapy</a:t>
            </a:r>
            <a:r>
              <a:rPr lang="da-DK" dirty="0">
                <a:solidFill>
                  <a:srgbClr val="211A52"/>
                </a:solidFill>
              </a:rPr>
              <a:t> for </a:t>
            </a:r>
            <a:r>
              <a:rPr lang="da-DK" dirty="0" err="1">
                <a:solidFill>
                  <a:srgbClr val="211A52"/>
                </a:solidFill>
              </a:rPr>
              <a:t>people</a:t>
            </a:r>
            <a:r>
              <a:rPr lang="da-DK" dirty="0">
                <a:solidFill>
                  <a:srgbClr val="211A52"/>
                </a:solidFill>
              </a:rPr>
              <a:t> with </a:t>
            </a:r>
            <a:r>
              <a:rPr lang="da-DK" dirty="0" err="1">
                <a:solidFill>
                  <a:srgbClr val="211A52"/>
                </a:solidFill>
              </a:rPr>
              <a:t>schizophrenia</a:t>
            </a:r>
            <a:r>
              <a:rPr lang="da-DK" dirty="0">
                <a:solidFill>
                  <a:srgbClr val="211A52"/>
                </a:solidFill>
              </a:rPr>
              <a:t> and </a:t>
            </a:r>
            <a:r>
              <a:rPr lang="da-DK" dirty="0" err="1">
                <a:solidFill>
                  <a:srgbClr val="211A52"/>
                </a:solidFill>
              </a:rPr>
              <a:t>schizophrenia-like</a:t>
            </a:r>
            <a:r>
              <a:rPr lang="da-DK" dirty="0">
                <a:solidFill>
                  <a:srgbClr val="211A52"/>
                </a:solidFill>
              </a:rPr>
              <a:t> </a:t>
            </a:r>
            <a:r>
              <a:rPr lang="da-DK" dirty="0" err="1">
                <a:solidFill>
                  <a:srgbClr val="211A52"/>
                </a:solidFill>
              </a:rPr>
              <a:t>disorders</a:t>
            </a:r>
            <a:r>
              <a:rPr lang="da-DK" dirty="0">
                <a:solidFill>
                  <a:srgbClr val="211A52"/>
                </a:solidFill>
              </a:rPr>
              <a:t>. </a:t>
            </a:r>
            <a:r>
              <a:rPr lang="da-DK" dirty="0" err="1">
                <a:solidFill>
                  <a:srgbClr val="211A52"/>
                </a:solidFill>
              </a:rPr>
              <a:t>Cochrane</a:t>
            </a:r>
            <a:r>
              <a:rPr lang="da-DK" dirty="0">
                <a:solidFill>
                  <a:srgbClr val="211A52"/>
                </a:solidFill>
              </a:rPr>
              <a:t> Database of </a:t>
            </a:r>
            <a:r>
              <a:rPr lang="da-DK" dirty="0" err="1">
                <a:solidFill>
                  <a:srgbClr val="211A52"/>
                </a:solidFill>
              </a:rPr>
              <a:t>Systematic</a:t>
            </a:r>
            <a:r>
              <a:rPr lang="da-DK" dirty="0">
                <a:solidFill>
                  <a:srgbClr val="211A52"/>
                </a:solidFill>
              </a:rPr>
              <a:t> </a:t>
            </a:r>
            <a:r>
              <a:rPr lang="da-DK" dirty="0" err="1">
                <a:solidFill>
                  <a:srgbClr val="211A52"/>
                </a:solidFill>
              </a:rPr>
              <a:t>Reviews</a:t>
            </a:r>
            <a:r>
              <a:rPr lang="da-DK" dirty="0">
                <a:solidFill>
                  <a:srgbClr val="211A52"/>
                </a:solidFill>
              </a:rPr>
              <a:t> 2017, </a:t>
            </a:r>
            <a:r>
              <a:rPr lang="da-DK" dirty="0" err="1">
                <a:solidFill>
                  <a:srgbClr val="211A52"/>
                </a:solidFill>
              </a:rPr>
              <a:t>Issues</a:t>
            </a:r>
            <a:r>
              <a:rPr lang="da-DK" dirty="0">
                <a:solidFill>
                  <a:srgbClr val="211A52"/>
                </a:solidFill>
              </a:rPr>
              <a:t> 5. At. No. : CD004025. </a:t>
            </a:r>
            <a:r>
              <a:rPr lang="da-DK" dirty="0" err="1">
                <a:solidFill>
                  <a:srgbClr val="211A52"/>
                </a:solidFill>
              </a:rPr>
              <a:t>Published</a:t>
            </a:r>
            <a:r>
              <a:rPr lang="da-DK" dirty="0">
                <a:solidFill>
                  <a:srgbClr val="211A52"/>
                </a:solidFill>
              </a:rPr>
              <a:t> by John </a:t>
            </a:r>
            <a:r>
              <a:rPr lang="da-DK" dirty="0" err="1">
                <a:solidFill>
                  <a:srgbClr val="211A52"/>
                </a:solidFill>
              </a:rPr>
              <a:t>Wiley</a:t>
            </a:r>
            <a:r>
              <a:rPr lang="da-DK" dirty="0">
                <a:solidFill>
                  <a:srgbClr val="211A52"/>
                </a:solidFill>
              </a:rPr>
              <a:t> &amp; </a:t>
            </a:r>
            <a:r>
              <a:rPr lang="da-DK" dirty="0" err="1">
                <a:solidFill>
                  <a:srgbClr val="211A52"/>
                </a:solidFill>
              </a:rPr>
              <a:t>sons.Ltd</a:t>
            </a:r>
            <a:r>
              <a:rPr lang="da-DK" dirty="0">
                <a:solidFill>
                  <a:srgbClr val="211A52"/>
                </a:solidFill>
              </a:rPr>
              <a:t>.</a:t>
            </a:r>
          </a:p>
          <a:p>
            <a:pPr marL="285750" indent="-285750">
              <a:buFont typeface="Arial" panose="020B0604020202020204" pitchFamily="34" charset="0"/>
              <a:buChar char="•"/>
            </a:pPr>
            <a:r>
              <a:rPr lang="en-US" dirty="0">
                <a:solidFill>
                  <a:srgbClr val="211A52"/>
                </a:solidFill>
              </a:rPr>
              <a:t>Hallam, S. (2010). The power of music: Its impact on the intellectual, social and personal development of children and young people. International Journal of Music Education, 28(3),  269–289</a:t>
            </a:r>
          </a:p>
          <a:p>
            <a:pPr marL="285750" indent="-285750">
              <a:buFont typeface="Arial" panose="020B0604020202020204" pitchFamily="34" charset="0"/>
              <a:buChar char="•"/>
            </a:pPr>
            <a:r>
              <a:rPr lang="da-DK" dirty="0">
                <a:solidFill>
                  <a:srgbClr val="211A52"/>
                </a:solidFill>
              </a:rPr>
              <a:t>Jensen, A., 2017. En systematisk gennemgang af den internationale litteratur om Kultur og Sundhed: Værdien af kunst- og kulturaktiviteter som kliniske, terapeutiske og rammesatte tiltag, Aalborg</a:t>
            </a:r>
            <a:endParaRPr lang="en-US" dirty="0">
              <a:solidFill>
                <a:srgbClr val="211A52"/>
              </a:solidFill>
            </a:endParaRPr>
          </a:p>
          <a:p>
            <a:pPr marL="285750" indent="-285750">
              <a:buFont typeface="Arial" panose="020B0604020202020204" pitchFamily="34" charset="0"/>
              <a:buChar char="•"/>
            </a:pPr>
            <a:r>
              <a:rPr lang="en-US" dirty="0">
                <a:solidFill>
                  <a:schemeClr val="tx1"/>
                </a:solidFill>
              </a:rPr>
              <a:t>Jensen A, Bonde LO. (2018) The use of arts interventions for mental health and wellbeing in health settings. Perspectives in Public Health. Sep;138(5):288. PMID: 29708025.</a:t>
            </a:r>
            <a:endParaRPr lang="da-DK" dirty="0">
              <a:solidFill>
                <a:schemeClr val="tx1"/>
              </a:solidFill>
            </a:endParaRPr>
          </a:p>
          <a:p>
            <a:pPr marL="285750" indent="-285750">
              <a:buFont typeface="Arial" panose="020B0604020202020204" pitchFamily="34" charset="0"/>
              <a:buChar char="•"/>
            </a:pPr>
            <a:r>
              <a:rPr lang="en-US" dirty="0">
                <a:solidFill>
                  <a:srgbClr val="211A52"/>
                </a:solidFill>
              </a:rPr>
              <a:t>Holck, U. (2008). </a:t>
            </a:r>
            <a:r>
              <a:rPr lang="en-US" dirty="0" err="1">
                <a:solidFill>
                  <a:srgbClr val="211A52"/>
                </a:solidFill>
              </a:rPr>
              <a:t>Kommunikativ</a:t>
            </a:r>
            <a:r>
              <a:rPr lang="en-US" dirty="0">
                <a:solidFill>
                  <a:srgbClr val="211A52"/>
                </a:solidFill>
              </a:rPr>
              <a:t> </a:t>
            </a:r>
            <a:r>
              <a:rPr lang="en-US" dirty="0" err="1">
                <a:solidFill>
                  <a:srgbClr val="211A52"/>
                </a:solidFill>
              </a:rPr>
              <a:t>musikalitet</a:t>
            </a:r>
            <a:r>
              <a:rPr lang="en-US" dirty="0">
                <a:solidFill>
                  <a:srgbClr val="211A52"/>
                </a:solidFill>
              </a:rPr>
              <a:t>. </a:t>
            </a:r>
            <a:r>
              <a:rPr lang="en-US" dirty="0" err="1">
                <a:solidFill>
                  <a:srgbClr val="211A52"/>
                </a:solidFill>
              </a:rPr>
              <a:t>Kognition</a:t>
            </a:r>
            <a:r>
              <a:rPr lang="en-US" dirty="0">
                <a:solidFill>
                  <a:srgbClr val="211A52"/>
                </a:solidFill>
              </a:rPr>
              <a:t> &amp; </a:t>
            </a:r>
            <a:r>
              <a:rPr lang="en-US" dirty="0" err="1">
                <a:solidFill>
                  <a:srgbClr val="211A52"/>
                </a:solidFill>
              </a:rPr>
              <a:t>Pædagogik</a:t>
            </a:r>
            <a:r>
              <a:rPr lang="en-US" dirty="0">
                <a:solidFill>
                  <a:srgbClr val="211A52"/>
                </a:solidFill>
              </a:rPr>
              <a:t>. </a:t>
            </a:r>
            <a:r>
              <a:rPr lang="en-US" dirty="0" err="1">
                <a:solidFill>
                  <a:srgbClr val="211A52"/>
                </a:solidFill>
              </a:rPr>
              <a:t>Tidsskrift</a:t>
            </a:r>
            <a:r>
              <a:rPr lang="en-US" dirty="0">
                <a:solidFill>
                  <a:srgbClr val="211A52"/>
                </a:solidFill>
              </a:rPr>
              <a:t> om den </a:t>
            </a:r>
            <a:r>
              <a:rPr lang="en-US" dirty="0" err="1">
                <a:solidFill>
                  <a:srgbClr val="211A52"/>
                </a:solidFill>
              </a:rPr>
              <a:t>gode</a:t>
            </a:r>
            <a:r>
              <a:rPr lang="en-US" dirty="0">
                <a:solidFill>
                  <a:srgbClr val="211A52"/>
                </a:solidFill>
              </a:rPr>
              <a:t> </a:t>
            </a:r>
            <a:r>
              <a:rPr lang="en-US" dirty="0" err="1">
                <a:solidFill>
                  <a:srgbClr val="211A52"/>
                </a:solidFill>
              </a:rPr>
              <a:t>Læring</a:t>
            </a:r>
            <a:r>
              <a:rPr lang="en-US" dirty="0">
                <a:solidFill>
                  <a:srgbClr val="211A52"/>
                </a:solidFill>
              </a:rPr>
              <a:t>, 18, 70–79.</a:t>
            </a:r>
          </a:p>
          <a:p>
            <a:pPr marL="285750" indent="-285750">
              <a:buFont typeface="Arial" panose="020B0604020202020204" pitchFamily="34" charset="0"/>
              <a:buChar char="•"/>
            </a:pPr>
            <a:r>
              <a:rPr lang="en-US" dirty="0">
                <a:solidFill>
                  <a:srgbClr val="211A52"/>
                </a:solidFill>
              </a:rPr>
              <a:t>Holck, U. (2011). </a:t>
            </a:r>
            <a:r>
              <a:rPr lang="en-US" dirty="0" err="1">
                <a:solidFill>
                  <a:srgbClr val="211A52"/>
                </a:solidFill>
              </a:rPr>
              <a:t>Det</a:t>
            </a:r>
            <a:r>
              <a:rPr lang="en-US" dirty="0">
                <a:solidFill>
                  <a:srgbClr val="211A52"/>
                </a:solidFill>
              </a:rPr>
              <a:t> </a:t>
            </a:r>
            <a:r>
              <a:rPr lang="en-US" dirty="0" err="1">
                <a:solidFill>
                  <a:srgbClr val="211A52"/>
                </a:solidFill>
              </a:rPr>
              <a:t>tidlige</a:t>
            </a:r>
            <a:r>
              <a:rPr lang="en-US" dirty="0">
                <a:solidFill>
                  <a:srgbClr val="211A52"/>
                </a:solidFill>
              </a:rPr>
              <a:t> </a:t>
            </a:r>
            <a:r>
              <a:rPr lang="en-US" dirty="0" err="1">
                <a:solidFill>
                  <a:srgbClr val="211A52"/>
                </a:solidFill>
              </a:rPr>
              <a:t>samspil</a:t>
            </a:r>
            <a:r>
              <a:rPr lang="en-US" dirty="0">
                <a:solidFill>
                  <a:srgbClr val="211A52"/>
                </a:solidFill>
              </a:rPr>
              <a:t> </a:t>
            </a:r>
            <a:r>
              <a:rPr lang="en-US" dirty="0" err="1">
                <a:solidFill>
                  <a:srgbClr val="211A52"/>
                </a:solidFill>
              </a:rPr>
              <a:t>og</a:t>
            </a:r>
            <a:r>
              <a:rPr lang="en-US" dirty="0">
                <a:solidFill>
                  <a:srgbClr val="211A52"/>
                </a:solidFill>
              </a:rPr>
              <a:t> </a:t>
            </a:r>
            <a:r>
              <a:rPr lang="en-US" dirty="0" err="1">
                <a:solidFill>
                  <a:srgbClr val="211A52"/>
                </a:solidFill>
              </a:rPr>
              <a:t>musikterapi</a:t>
            </a:r>
            <a:r>
              <a:rPr lang="en-US" dirty="0">
                <a:solidFill>
                  <a:srgbClr val="211A52"/>
                </a:solidFill>
              </a:rPr>
              <a:t>. </a:t>
            </a:r>
            <a:r>
              <a:rPr lang="en-US" dirty="0" err="1">
                <a:solidFill>
                  <a:srgbClr val="211A52"/>
                </a:solidFill>
              </a:rPr>
              <a:t>Livsbladet</a:t>
            </a:r>
            <a:r>
              <a:rPr lang="en-US" dirty="0">
                <a:solidFill>
                  <a:srgbClr val="211A52"/>
                </a:solidFill>
              </a:rPr>
              <a:t>, 05, 11–15</a:t>
            </a:r>
          </a:p>
          <a:p>
            <a:pPr marL="285750" indent="-285750">
              <a:buFont typeface="Arial" panose="020B0604020202020204" pitchFamily="34" charset="0"/>
              <a:buChar char="•"/>
            </a:pPr>
            <a:r>
              <a:rPr lang="en-US" dirty="0">
                <a:solidFill>
                  <a:srgbClr val="211A52"/>
                </a:solidFill>
              </a:rPr>
              <a:t>McConnell T, Scott D, Porter S. Music therapy for end-of-life care: An updated systematic review. </a:t>
            </a:r>
            <a:r>
              <a:rPr lang="en-US" dirty="0" err="1">
                <a:solidFill>
                  <a:srgbClr val="211A52"/>
                </a:solidFill>
              </a:rPr>
              <a:t>Palliat</a:t>
            </a:r>
            <a:r>
              <a:rPr lang="en-US" dirty="0">
                <a:solidFill>
                  <a:srgbClr val="211A52"/>
                </a:solidFill>
              </a:rPr>
              <a:t> Med. 2016 Oct;30(9):877-83. </a:t>
            </a:r>
            <a:r>
              <a:rPr lang="en-US" dirty="0" err="1">
                <a:solidFill>
                  <a:srgbClr val="211A52"/>
                </a:solidFill>
              </a:rPr>
              <a:t>doi</a:t>
            </a:r>
            <a:r>
              <a:rPr lang="en-US" dirty="0">
                <a:solidFill>
                  <a:srgbClr val="211A52"/>
                </a:solidFill>
              </a:rPr>
              <a:t>: 10.1177/0269216316635387</a:t>
            </a:r>
          </a:p>
          <a:p>
            <a:pPr marL="285750" indent="-285750">
              <a:buFont typeface="Arial" panose="020B0604020202020204" pitchFamily="34" charset="0"/>
              <a:buChar char="•"/>
            </a:pPr>
            <a:r>
              <a:rPr lang="en-US" dirty="0">
                <a:solidFill>
                  <a:srgbClr val="211A52"/>
                </a:solidFill>
              </a:rPr>
              <a:t>Mellor, L. (2013). An investigation of singing, health and well-being as a group process. </a:t>
            </a:r>
            <a:r>
              <a:rPr lang="en-US" i="1" dirty="0">
                <a:solidFill>
                  <a:srgbClr val="211A52"/>
                </a:solidFill>
              </a:rPr>
              <a:t>British Journal of Music Education, 30</a:t>
            </a:r>
            <a:r>
              <a:rPr lang="en-US" dirty="0">
                <a:solidFill>
                  <a:srgbClr val="211A52"/>
                </a:solidFill>
              </a:rPr>
              <a:t>(2), 177–205</a:t>
            </a:r>
            <a:r>
              <a:rPr lang="en-US" dirty="0"/>
              <a:t>. </a:t>
            </a:r>
            <a:r>
              <a:rPr lang="en-US" dirty="0">
                <a:hlinkClick r:id="rId3"/>
              </a:rPr>
              <a:t>https://doi.org/10.1017/S0265051712000563</a:t>
            </a:r>
            <a:endParaRPr lang="da-DK" dirty="0">
              <a:solidFill>
                <a:srgbClr val="211A52"/>
              </a:solidFill>
            </a:endParaRPr>
          </a:p>
          <a:p>
            <a:pPr marL="285750" indent="-285750">
              <a:buFont typeface="Arial" panose="020B0604020202020204" pitchFamily="34" charset="0"/>
              <a:buChar char="•"/>
            </a:pPr>
            <a:r>
              <a:rPr lang="da-DK" dirty="0">
                <a:solidFill>
                  <a:srgbClr val="211A52"/>
                </a:solidFill>
              </a:rPr>
              <a:t>van der Steen  JT, </a:t>
            </a:r>
            <a:r>
              <a:rPr lang="da-DK" dirty="0" err="1">
                <a:solidFill>
                  <a:srgbClr val="211A52"/>
                </a:solidFill>
              </a:rPr>
              <a:t>Smaling</a:t>
            </a:r>
            <a:r>
              <a:rPr lang="da-DK" dirty="0">
                <a:solidFill>
                  <a:srgbClr val="211A52"/>
                </a:solidFill>
              </a:rPr>
              <a:t>  HJA, van der </a:t>
            </a:r>
            <a:r>
              <a:rPr lang="da-DK" dirty="0" err="1">
                <a:solidFill>
                  <a:srgbClr val="211A52"/>
                </a:solidFill>
              </a:rPr>
              <a:t>Wouden</a:t>
            </a:r>
            <a:r>
              <a:rPr lang="da-DK" dirty="0">
                <a:solidFill>
                  <a:srgbClr val="211A52"/>
                </a:solidFill>
              </a:rPr>
              <a:t>  JC, </a:t>
            </a:r>
            <a:r>
              <a:rPr lang="da-DK" dirty="0" err="1">
                <a:solidFill>
                  <a:srgbClr val="211A52"/>
                </a:solidFill>
              </a:rPr>
              <a:t>Bruinsma</a:t>
            </a:r>
            <a:r>
              <a:rPr lang="da-DK" dirty="0">
                <a:solidFill>
                  <a:srgbClr val="211A52"/>
                </a:solidFill>
              </a:rPr>
              <a:t>  MS, Scholten  RJPM, Vink  AC. Music‐</a:t>
            </a:r>
            <a:r>
              <a:rPr lang="da-DK" dirty="0" err="1">
                <a:solidFill>
                  <a:srgbClr val="211A52"/>
                </a:solidFill>
              </a:rPr>
              <a:t>based</a:t>
            </a:r>
            <a:r>
              <a:rPr lang="da-DK" dirty="0">
                <a:solidFill>
                  <a:srgbClr val="211A52"/>
                </a:solidFill>
              </a:rPr>
              <a:t> </a:t>
            </a:r>
            <a:r>
              <a:rPr lang="da-DK" dirty="0" err="1">
                <a:solidFill>
                  <a:srgbClr val="211A52"/>
                </a:solidFill>
              </a:rPr>
              <a:t>therapeutic</a:t>
            </a:r>
            <a:r>
              <a:rPr lang="da-DK" dirty="0">
                <a:solidFill>
                  <a:srgbClr val="211A52"/>
                </a:solidFill>
              </a:rPr>
              <a:t> interventions for </a:t>
            </a:r>
            <a:r>
              <a:rPr lang="da-DK" dirty="0" err="1">
                <a:solidFill>
                  <a:srgbClr val="211A52"/>
                </a:solidFill>
              </a:rPr>
              <a:t>people</a:t>
            </a:r>
            <a:r>
              <a:rPr lang="da-DK" dirty="0">
                <a:solidFill>
                  <a:srgbClr val="211A52"/>
                </a:solidFill>
              </a:rPr>
              <a:t> with dementia. </a:t>
            </a:r>
            <a:r>
              <a:rPr lang="da-DK" dirty="0" err="1">
                <a:solidFill>
                  <a:srgbClr val="211A52"/>
                </a:solidFill>
              </a:rPr>
              <a:t>Cochrane</a:t>
            </a:r>
            <a:r>
              <a:rPr lang="da-DK" dirty="0">
                <a:solidFill>
                  <a:srgbClr val="211A52"/>
                </a:solidFill>
              </a:rPr>
              <a:t> Database of </a:t>
            </a:r>
            <a:r>
              <a:rPr lang="da-DK" dirty="0" err="1">
                <a:solidFill>
                  <a:srgbClr val="211A52"/>
                </a:solidFill>
              </a:rPr>
              <a:t>Systematic</a:t>
            </a:r>
            <a:r>
              <a:rPr lang="da-DK" dirty="0">
                <a:solidFill>
                  <a:srgbClr val="211A52"/>
                </a:solidFill>
              </a:rPr>
              <a:t> </a:t>
            </a:r>
            <a:r>
              <a:rPr lang="da-DK" dirty="0" err="1">
                <a:solidFill>
                  <a:srgbClr val="211A52"/>
                </a:solidFill>
              </a:rPr>
              <a:t>Reviews</a:t>
            </a:r>
            <a:r>
              <a:rPr lang="da-DK" dirty="0">
                <a:solidFill>
                  <a:srgbClr val="211A52"/>
                </a:solidFill>
              </a:rPr>
              <a:t> 2018, </a:t>
            </a:r>
            <a:r>
              <a:rPr lang="da-DK" dirty="0" err="1">
                <a:solidFill>
                  <a:srgbClr val="211A52"/>
                </a:solidFill>
              </a:rPr>
              <a:t>Issue</a:t>
            </a:r>
            <a:r>
              <a:rPr lang="da-DK" dirty="0">
                <a:solidFill>
                  <a:srgbClr val="211A52"/>
                </a:solidFill>
              </a:rPr>
              <a:t> 7. Art. No.: CD003477. DOI: 10.1002/14651858.CD003477.pub4.</a:t>
            </a:r>
          </a:p>
          <a:p>
            <a:pPr marL="285750" indent="-285750">
              <a:buFont typeface="Arial" panose="020B0604020202020204" pitchFamily="34" charset="0"/>
              <a:buChar char="•"/>
            </a:pPr>
            <a:r>
              <a:rPr lang="en-US" dirty="0">
                <a:solidFill>
                  <a:schemeClr val="tx1"/>
                </a:solidFill>
              </a:rPr>
              <a:t>Patel, V., </a:t>
            </a:r>
            <a:r>
              <a:rPr lang="en-US" dirty="0" err="1">
                <a:solidFill>
                  <a:schemeClr val="tx1"/>
                </a:solidFill>
              </a:rPr>
              <a:t>Saxena</a:t>
            </a:r>
            <a:r>
              <a:rPr lang="en-US" dirty="0">
                <a:solidFill>
                  <a:schemeClr val="tx1"/>
                </a:solidFill>
              </a:rPr>
              <a:t>, S., &amp; Lund, C. et al. (2018) The Lancet Commission on global mental health and sustainable development. </a:t>
            </a:r>
            <a:r>
              <a:rPr lang="en-US" i="1" dirty="0">
                <a:solidFill>
                  <a:schemeClr val="tx1"/>
                </a:solidFill>
              </a:rPr>
              <a:t>Lancet</a:t>
            </a:r>
            <a:r>
              <a:rPr lang="en-US" dirty="0">
                <a:solidFill>
                  <a:schemeClr val="tx1"/>
                </a:solidFill>
              </a:rPr>
              <a:t> 392, p.1553-1598. Available at </a:t>
            </a:r>
            <a:r>
              <a:rPr lang="en-US" u="sng" dirty="0">
                <a:solidFill>
                  <a:schemeClr val="tx1"/>
                </a:solidFill>
                <a:hlinkClick r:id="rId4"/>
              </a:rPr>
              <a:t>https://globalmentalhealthcommission.org/the-report/</a:t>
            </a:r>
            <a:endParaRPr lang="da-DK" dirty="0">
              <a:solidFill>
                <a:schemeClr val="tx1"/>
              </a:solidFill>
            </a:endParaRPr>
          </a:p>
          <a:p>
            <a:pPr marL="285750" indent="-285750">
              <a:buFont typeface="Arial" panose="020B0604020202020204" pitchFamily="34" charset="0"/>
              <a:buChar char="•"/>
            </a:pPr>
            <a:r>
              <a:rPr lang="en-US" dirty="0" err="1">
                <a:solidFill>
                  <a:srgbClr val="211A52"/>
                </a:solidFill>
              </a:rPr>
              <a:t>Ros-Morente</a:t>
            </a:r>
            <a:r>
              <a:rPr lang="en-US" dirty="0">
                <a:solidFill>
                  <a:srgbClr val="211A52"/>
                </a:solidFill>
              </a:rPr>
              <a:t> A, </a:t>
            </a:r>
            <a:r>
              <a:rPr lang="en-US" dirty="0" err="1">
                <a:solidFill>
                  <a:srgbClr val="211A52"/>
                </a:solidFill>
              </a:rPr>
              <a:t>Oriola-Requena</a:t>
            </a:r>
            <a:r>
              <a:rPr lang="en-US" dirty="0">
                <a:solidFill>
                  <a:srgbClr val="211A52"/>
                </a:solidFill>
              </a:rPr>
              <a:t> S, </a:t>
            </a:r>
            <a:r>
              <a:rPr lang="en-US" dirty="0" err="1">
                <a:solidFill>
                  <a:srgbClr val="211A52"/>
                </a:solidFill>
              </a:rPr>
              <a:t>Gustems-Carnicer</a:t>
            </a:r>
            <a:r>
              <a:rPr lang="en-US" dirty="0">
                <a:solidFill>
                  <a:srgbClr val="211A52"/>
                </a:solidFill>
              </a:rPr>
              <a:t> J, </a:t>
            </a:r>
            <a:r>
              <a:rPr lang="en-US" dirty="0" err="1">
                <a:solidFill>
                  <a:srgbClr val="211A52"/>
                </a:solidFill>
              </a:rPr>
              <a:t>Filella</a:t>
            </a:r>
            <a:r>
              <a:rPr lang="en-US" dirty="0">
                <a:solidFill>
                  <a:srgbClr val="211A52"/>
                </a:solidFill>
              </a:rPr>
              <a:t> </a:t>
            </a:r>
            <a:r>
              <a:rPr lang="en-US" dirty="0" err="1">
                <a:solidFill>
                  <a:srgbClr val="211A52"/>
                </a:solidFill>
              </a:rPr>
              <a:t>Guiu</a:t>
            </a:r>
            <a:r>
              <a:rPr lang="en-US" dirty="0">
                <a:solidFill>
                  <a:srgbClr val="211A52"/>
                </a:solidFill>
              </a:rPr>
              <a:t> G. Beyond music: Emotional skills and its development in young adults in choirs and bands. </a:t>
            </a:r>
            <a:r>
              <a:rPr lang="en-US" i="1" dirty="0">
                <a:solidFill>
                  <a:srgbClr val="211A52"/>
                </a:solidFill>
              </a:rPr>
              <a:t>International Journal of Music Education</a:t>
            </a:r>
            <a:r>
              <a:rPr lang="en-US" dirty="0">
                <a:solidFill>
                  <a:srgbClr val="211A52"/>
                </a:solidFill>
              </a:rPr>
              <a:t>. 2019;37(4):536-546. doi:</a:t>
            </a:r>
            <a:r>
              <a:rPr lang="en-US" dirty="0">
                <a:solidFill>
                  <a:srgbClr val="211A52"/>
                </a:solidFill>
                <a:hlinkClick r:id="rId5"/>
              </a:rPr>
              <a:t>10.1177/0255761419853634</a:t>
            </a:r>
            <a:r>
              <a:rPr lang="da-DK" dirty="0">
                <a:solidFill>
                  <a:srgbClr val="211A52"/>
                </a:solidFill>
              </a:rPr>
              <a:t> </a:t>
            </a:r>
          </a:p>
          <a:p>
            <a:pPr marL="285750" indent="-285750">
              <a:buFont typeface="Arial" panose="020B0604020202020204" pitchFamily="34" charset="0"/>
              <a:buChar char="•"/>
            </a:pPr>
            <a:r>
              <a:rPr lang="da-DK" dirty="0">
                <a:solidFill>
                  <a:srgbClr val="211A52"/>
                </a:solidFill>
              </a:rPr>
              <a:t>Torales, J., </a:t>
            </a:r>
            <a:r>
              <a:rPr lang="da-DK" dirty="0" err="1">
                <a:solidFill>
                  <a:srgbClr val="211A52"/>
                </a:solidFill>
              </a:rPr>
              <a:t>O'Higgins</a:t>
            </a:r>
            <a:r>
              <a:rPr lang="da-DK" dirty="0">
                <a:solidFill>
                  <a:srgbClr val="211A52"/>
                </a:solidFill>
              </a:rPr>
              <a:t>, M., </a:t>
            </a:r>
            <a:r>
              <a:rPr lang="da-DK" dirty="0" err="1">
                <a:solidFill>
                  <a:srgbClr val="211A52"/>
                </a:solidFill>
              </a:rPr>
              <a:t>Mauricio</a:t>
            </a:r>
            <a:r>
              <a:rPr lang="da-DK" dirty="0">
                <a:solidFill>
                  <a:srgbClr val="211A52"/>
                </a:solidFill>
              </a:rPr>
              <a:t> </a:t>
            </a:r>
            <a:r>
              <a:rPr lang="da-DK" dirty="0" err="1">
                <a:solidFill>
                  <a:srgbClr val="211A52"/>
                </a:solidFill>
              </a:rPr>
              <a:t>Castaldelli</a:t>
            </a:r>
            <a:r>
              <a:rPr lang="da-DK" dirty="0">
                <a:solidFill>
                  <a:srgbClr val="211A52"/>
                </a:solidFill>
              </a:rPr>
              <a:t>-Maia, J., &amp; </a:t>
            </a:r>
            <a:r>
              <a:rPr lang="da-DK" dirty="0" err="1">
                <a:solidFill>
                  <a:srgbClr val="211A52"/>
                </a:solidFill>
              </a:rPr>
              <a:t>Ventriglio</a:t>
            </a:r>
            <a:r>
              <a:rPr lang="da-DK" dirty="0">
                <a:solidFill>
                  <a:srgbClr val="211A52"/>
                </a:solidFill>
              </a:rPr>
              <a:t>, A. (2020). The </a:t>
            </a:r>
            <a:r>
              <a:rPr lang="da-DK" dirty="0" err="1">
                <a:solidFill>
                  <a:srgbClr val="211A52"/>
                </a:solidFill>
              </a:rPr>
              <a:t>outbreak</a:t>
            </a:r>
            <a:r>
              <a:rPr lang="da-DK" dirty="0">
                <a:solidFill>
                  <a:srgbClr val="211A52"/>
                </a:solidFill>
              </a:rPr>
              <a:t> of COVID-19 </a:t>
            </a:r>
            <a:r>
              <a:rPr lang="da-DK" dirty="0" err="1">
                <a:solidFill>
                  <a:srgbClr val="211A52"/>
                </a:solidFill>
              </a:rPr>
              <a:t>coronavirus</a:t>
            </a:r>
            <a:r>
              <a:rPr lang="da-DK" dirty="0">
                <a:solidFill>
                  <a:srgbClr val="211A52"/>
                </a:solidFill>
              </a:rPr>
              <a:t> and </a:t>
            </a:r>
            <a:r>
              <a:rPr lang="da-DK" dirty="0" err="1">
                <a:solidFill>
                  <a:srgbClr val="211A52"/>
                </a:solidFill>
              </a:rPr>
              <a:t>its</a:t>
            </a:r>
            <a:r>
              <a:rPr lang="da-DK" dirty="0">
                <a:solidFill>
                  <a:srgbClr val="211A52"/>
                </a:solidFill>
              </a:rPr>
              <a:t> </a:t>
            </a:r>
            <a:r>
              <a:rPr lang="da-DK" dirty="0" err="1">
                <a:solidFill>
                  <a:srgbClr val="211A52"/>
                </a:solidFill>
              </a:rPr>
              <a:t>impact</a:t>
            </a:r>
            <a:r>
              <a:rPr lang="da-DK" dirty="0">
                <a:solidFill>
                  <a:srgbClr val="211A52"/>
                </a:solidFill>
              </a:rPr>
              <a:t> on global mental </a:t>
            </a:r>
            <a:r>
              <a:rPr lang="da-DK" dirty="0" err="1">
                <a:solidFill>
                  <a:srgbClr val="211A52"/>
                </a:solidFill>
              </a:rPr>
              <a:t>health</a:t>
            </a:r>
            <a:r>
              <a:rPr lang="da-DK" dirty="0">
                <a:solidFill>
                  <a:srgbClr val="211A52"/>
                </a:solidFill>
              </a:rPr>
              <a:t>. International Journal of Social </a:t>
            </a:r>
            <a:r>
              <a:rPr lang="da-DK" dirty="0" err="1">
                <a:solidFill>
                  <a:srgbClr val="211A52"/>
                </a:solidFill>
              </a:rPr>
              <a:t>Psychiatry</a:t>
            </a:r>
            <a:r>
              <a:rPr lang="da-DK" dirty="0">
                <a:solidFill>
                  <a:srgbClr val="211A52"/>
                </a:solidFill>
              </a:rPr>
              <a:t>, 1-4. DOI: 10.1177/0020764020915212</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29916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94419" y="2858572"/>
            <a:ext cx="7772400" cy="1135063"/>
          </a:xfrm>
        </p:spPr>
        <p:txBody>
          <a:bodyPr/>
          <a:lstStyle/>
          <a:p>
            <a:r>
              <a:rPr lang="da-DK" dirty="0"/>
              <a:t>FELTET &amp; Fokuseret indsats</a:t>
            </a: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09228"/>
            <a:ext cx="4481735" cy="1877255"/>
          </a:xfrm>
          <a:prstGeom prst="rect">
            <a:avLst/>
          </a:prstGeom>
        </p:spPr>
      </p:pic>
      <p:graphicFrame>
        <p:nvGraphicFramePr>
          <p:cNvPr id="7" name="Diagram 6"/>
          <p:cNvGraphicFramePr/>
          <p:nvPr>
            <p:extLst>
              <p:ext uri="{D42A27DB-BD31-4B8C-83A1-F6EECF244321}">
                <p14:modId xmlns:p14="http://schemas.microsoft.com/office/powerpoint/2010/main" val="2109314602"/>
              </p:ext>
            </p:extLst>
          </p:nvPr>
        </p:nvGraphicFramePr>
        <p:xfrm>
          <a:off x="6516216" y="3361556"/>
          <a:ext cx="2183904" cy="1671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03909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endParaRPr lang="da-DK" sz="1400" noProof="0" dirty="0"/>
          </a:p>
        </p:txBody>
      </p:sp>
    </p:spTree>
    <p:extLst>
      <p:ext uri="{BB962C8B-B14F-4D97-AF65-F5344CB8AC3E}">
        <p14:creationId xmlns:p14="http://schemas.microsoft.com/office/powerpoint/2010/main" val="193303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MENTAL SUNDHED &amp; PANDEMI</a:t>
            </a:r>
          </a:p>
        </p:txBody>
      </p:sp>
      <p:sp>
        <p:nvSpPr>
          <p:cNvPr id="3" name="Pladsholder til indhold 2"/>
          <p:cNvSpPr>
            <a:spLocks noGrp="1"/>
          </p:cNvSpPr>
          <p:nvPr>
            <p:ph idx="1"/>
          </p:nvPr>
        </p:nvSpPr>
        <p:spPr/>
        <p:txBody>
          <a:bodyPr>
            <a:normAutofit/>
          </a:bodyPr>
          <a:lstStyle/>
          <a:p>
            <a:r>
              <a:rPr lang="da-DK" dirty="0">
                <a:solidFill>
                  <a:schemeClr val="tx1"/>
                </a:solidFill>
              </a:rPr>
              <a:t>Mental sundhed er i centrum for bæredygtig udvikling i alle lande og samfund og for alle mennesker (Patel et al. 2018). </a:t>
            </a:r>
          </a:p>
          <a:p>
            <a:endParaRPr lang="da-DK" dirty="0">
              <a:solidFill>
                <a:schemeClr val="tx1"/>
              </a:solidFill>
            </a:endParaRPr>
          </a:p>
          <a:p>
            <a:r>
              <a:rPr lang="da-DK" dirty="0">
                <a:solidFill>
                  <a:schemeClr val="tx1"/>
                </a:solidFill>
              </a:rPr>
              <a:t>Den nuværende globale pandemi kan udvikle sig til langvarige sundhedsproblemer, herunder isolation og stigmatisering. Vi skal fremme og øge alle relevante interventioner (Torales et al., 2020). </a:t>
            </a:r>
          </a:p>
          <a:p>
            <a:endParaRPr lang="da-DK" dirty="0">
              <a:solidFill>
                <a:schemeClr val="tx1"/>
              </a:solidFill>
            </a:endParaRPr>
          </a:p>
          <a:p>
            <a:r>
              <a:rPr lang="da-DK" dirty="0">
                <a:solidFill>
                  <a:schemeClr val="tx1"/>
                </a:solidFill>
              </a:rPr>
              <a:t>Flere lande stiller krav og har politik omkring kultur og sundhedsprojekter, mens Danmark endnu ikke systematisk og permanent udnytter mulighederne (Jensen og Bonde, 2018) </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768" y="82802"/>
            <a:ext cx="2088232" cy="1174631"/>
          </a:xfrm>
          <a:prstGeom prst="rect">
            <a:avLst/>
          </a:prstGeom>
        </p:spPr>
      </p:pic>
    </p:spTree>
    <p:extLst>
      <p:ext uri="{BB962C8B-B14F-4D97-AF65-F5344CB8AC3E}">
        <p14:creationId xmlns:p14="http://schemas.microsoft.com/office/powerpoint/2010/main" val="7973696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dirty="0"/>
              <a:t>KULTUR OG SUNDHED I DK</a:t>
            </a:r>
          </a:p>
        </p:txBody>
      </p:sp>
      <p:sp>
        <p:nvSpPr>
          <p:cNvPr id="3" name="Pladsholder til indhold 2"/>
          <p:cNvSpPr>
            <a:spLocks noGrp="1"/>
          </p:cNvSpPr>
          <p:nvPr>
            <p:ph idx="1"/>
          </p:nvPr>
        </p:nvSpPr>
        <p:spPr>
          <a:xfrm>
            <a:off x="539552" y="1417340"/>
            <a:ext cx="5112568" cy="3121394"/>
          </a:xfrm>
        </p:spPr>
        <p:txBody>
          <a:bodyPr>
            <a:normAutofit fontScale="77500" lnSpcReduction="20000"/>
          </a:bodyPr>
          <a:lstStyle/>
          <a:p>
            <a:pPr marL="0" indent="0">
              <a:buNone/>
            </a:pPr>
            <a:r>
              <a:rPr lang="da-DK" noProof="0" dirty="0">
                <a:solidFill>
                  <a:schemeClr val="tx1"/>
                </a:solidFill>
              </a:rPr>
              <a:t>Vi har viden – vi ved </a:t>
            </a:r>
            <a:r>
              <a:rPr lang="da-DK" dirty="0">
                <a:solidFill>
                  <a:schemeClr val="tx1"/>
                </a:solidFill>
              </a:rPr>
              <a:t>kulturen kan have sundhedsmæssige effekter!</a:t>
            </a:r>
          </a:p>
          <a:p>
            <a:pPr marL="0" indent="0">
              <a:buNone/>
            </a:pPr>
            <a:endParaRPr lang="da-DK" dirty="0">
              <a:solidFill>
                <a:schemeClr val="tx1"/>
              </a:solidFill>
            </a:endParaRPr>
          </a:p>
          <a:p>
            <a:pPr marL="0" indent="0">
              <a:buNone/>
            </a:pPr>
            <a:r>
              <a:rPr lang="da-DK" dirty="0">
                <a:solidFill>
                  <a:schemeClr val="tx1"/>
                </a:solidFill>
              </a:rPr>
              <a:t>Vi har sårbare borgere &amp; patienter, der efterspørger kulturtilbud</a:t>
            </a:r>
          </a:p>
          <a:p>
            <a:pPr marL="0" indent="0">
              <a:buNone/>
            </a:pPr>
            <a:endParaRPr lang="da-DK" dirty="0">
              <a:solidFill>
                <a:schemeClr val="tx1"/>
              </a:solidFill>
            </a:endParaRPr>
          </a:p>
          <a:p>
            <a:pPr marL="0" indent="0">
              <a:buNone/>
            </a:pPr>
            <a:r>
              <a:rPr lang="da-DK" dirty="0">
                <a:solidFill>
                  <a:schemeClr val="tx1"/>
                </a:solidFill>
              </a:rPr>
              <a:t>Vi har faggrupper &amp; institutioner, der ønsker at tilbyde disse indsatser</a:t>
            </a:r>
            <a:endParaRPr lang="da-DK" noProof="0" dirty="0">
              <a:solidFill>
                <a:schemeClr val="tx1"/>
              </a:solidFill>
            </a:endParaRPr>
          </a:p>
          <a:p>
            <a:pPr marL="0" indent="0">
              <a:buNone/>
            </a:pPr>
            <a:endParaRPr lang="da-DK" noProof="0" dirty="0">
              <a:solidFill>
                <a:schemeClr val="tx1"/>
              </a:solidFill>
            </a:endParaRPr>
          </a:p>
          <a:p>
            <a:pPr marL="0" indent="0">
              <a:buNone/>
            </a:pPr>
            <a:r>
              <a:rPr lang="da-DK" noProof="0" dirty="0">
                <a:solidFill>
                  <a:schemeClr val="tx1"/>
                </a:solidFill>
              </a:rPr>
              <a:t>MEN Kultur- og sundhedsprojekter sker kun sporadisk og efter fornødne midler</a:t>
            </a:r>
          </a:p>
          <a:p>
            <a:pPr marL="0" indent="0">
              <a:buNone/>
            </a:pPr>
            <a:endParaRPr lang="da-DK" noProof="0" dirty="0">
              <a:solidFill>
                <a:schemeClr val="tx1"/>
              </a:solidFill>
            </a:endParaRPr>
          </a:p>
          <a:p>
            <a:pPr marL="0" indent="0">
              <a:buNone/>
            </a:pPr>
            <a:r>
              <a:rPr lang="da-DK" noProof="0" dirty="0">
                <a:solidFill>
                  <a:schemeClr val="tx1"/>
                </a:solidFill>
              </a:rPr>
              <a:t>Vi mangler platforme, hvorfra viden kan implementeres, færdigheder kan optrænes og aktiviteter kan finansieres</a:t>
            </a:r>
            <a:r>
              <a:rPr lang="da-DK" dirty="0">
                <a:solidFill>
                  <a:schemeClr val="tx1"/>
                </a:solidFill>
              </a:rPr>
              <a:t> samt et fælles sprog og dokumentation.</a:t>
            </a:r>
            <a:endParaRPr lang="da-DK" noProof="0" dirty="0">
              <a:solidFill>
                <a:schemeClr val="tx1"/>
              </a:solidFill>
            </a:endParaRPr>
          </a:p>
          <a:p>
            <a:pPr marL="0" indent="0">
              <a:buNone/>
            </a:pPr>
            <a:endParaRPr lang="da-DK" noProof="0" dirty="0"/>
          </a:p>
        </p:txBody>
      </p:sp>
      <p:graphicFrame>
        <p:nvGraphicFramePr>
          <p:cNvPr id="4" name="Diagram 3"/>
          <p:cNvGraphicFramePr/>
          <p:nvPr>
            <p:extLst>
              <p:ext uri="{D42A27DB-BD31-4B8C-83A1-F6EECF244321}">
                <p14:modId xmlns:p14="http://schemas.microsoft.com/office/powerpoint/2010/main" val="1821599002"/>
              </p:ext>
            </p:extLst>
          </p:nvPr>
        </p:nvGraphicFramePr>
        <p:xfrm>
          <a:off x="4716016" y="0"/>
          <a:ext cx="5616624"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443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NORDJYSK CENTER FOR KULTUR OG SUNDHED</a:t>
            </a:r>
          </a:p>
        </p:txBody>
      </p:sp>
      <p:sp>
        <p:nvSpPr>
          <p:cNvPr id="3" name="Pladsholder til indhold 2"/>
          <p:cNvSpPr>
            <a:spLocks noGrp="1"/>
          </p:cNvSpPr>
          <p:nvPr>
            <p:ph idx="1"/>
          </p:nvPr>
        </p:nvSpPr>
        <p:spPr>
          <a:xfrm>
            <a:off x="571966" y="1359502"/>
            <a:ext cx="8229600" cy="3468215"/>
          </a:xfrm>
        </p:spPr>
        <p:txBody>
          <a:bodyPr>
            <a:normAutofit fontScale="92500" lnSpcReduction="10000"/>
          </a:bodyPr>
          <a:lstStyle/>
          <a:p>
            <a:pPr marL="0" indent="0">
              <a:buNone/>
            </a:pPr>
            <a:r>
              <a:rPr lang="da-DK" dirty="0"/>
              <a:t>Nordjysk Center for Kultur og Sundhed</a:t>
            </a:r>
          </a:p>
          <a:p>
            <a:pPr marL="0" indent="0">
              <a:buNone/>
            </a:pPr>
            <a:endParaRPr lang="da-DK" dirty="0"/>
          </a:p>
          <a:p>
            <a:pPr marL="0" indent="0">
              <a:buNone/>
            </a:pPr>
            <a:r>
              <a:rPr lang="da-DK" dirty="0"/>
              <a:t>På tværs af universitet, hospital, kommune, region og faggrupper</a:t>
            </a:r>
          </a:p>
          <a:p>
            <a:pPr marL="0" indent="0">
              <a:buNone/>
            </a:pPr>
            <a:endParaRPr lang="da-DK" dirty="0"/>
          </a:p>
          <a:p>
            <a:pPr marL="0" indent="0">
              <a:buNone/>
            </a:pPr>
            <a:r>
              <a:rPr lang="da-DK" dirty="0"/>
              <a:t>3 hovedområder</a:t>
            </a:r>
          </a:p>
          <a:p>
            <a:r>
              <a:rPr lang="da-DK" dirty="0"/>
              <a:t>Styrke forskning, samle og skabe viden</a:t>
            </a:r>
          </a:p>
          <a:p>
            <a:r>
              <a:rPr lang="da-DK" dirty="0"/>
              <a:t>Styrke kvalitet og praksisimplementering gennem formidling</a:t>
            </a:r>
          </a:p>
          <a:p>
            <a:r>
              <a:rPr lang="da-DK" dirty="0"/>
              <a:t>Styrke samfundets udbytte gennem opbygning af tværfelt</a:t>
            </a:r>
          </a:p>
          <a:p>
            <a:endParaRPr lang="da-DK" dirty="0">
              <a:solidFill>
                <a:srgbClr val="211A52"/>
              </a:solidFill>
            </a:endParaRPr>
          </a:p>
          <a:p>
            <a:r>
              <a:rPr lang="da-DK" dirty="0">
                <a:solidFill>
                  <a:srgbClr val="211A52"/>
                </a:solidFill>
              </a:rPr>
              <a:t>Aktiviteter: forskning, formidling &amp; uddannelse</a:t>
            </a:r>
            <a:endParaRPr lang="da-DK" dirty="0"/>
          </a:p>
          <a:p>
            <a:endParaRPr lang="da-DK" dirty="0">
              <a:hlinkClick r:id="rId3"/>
            </a:endParaRPr>
          </a:p>
          <a:p>
            <a:r>
              <a:rPr lang="da-DK" dirty="0">
                <a:hlinkClick r:id="rId3"/>
              </a:rPr>
              <a:t>www.nocks.aau.dk</a:t>
            </a:r>
            <a:endParaRPr lang="da-DK" dirty="0"/>
          </a:p>
          <a:p>
            <a:pPr marL="0" indent="0">
              <a:buNone/>
            </a:pPr>
            <a:endParaRPr lang="da-DK" dirty="0"/>
          </a:p>
          <a:p>
            <a:endParaRPr lang="da-DK" dirty="0"/>
          </a:p>
        </p:txBody>
      </p:sp>
      <p:sp>
        <p:nvSpPr>
          <p:cNvPr id="4" name="Pladsholder til indhold 2"/>
          <p:cNvSpPr txBox="1">
            <a:spLocks/>
          </p:cNvSpPr>
          <p:nvPr/>
        </p:nvSpPr>
        <p:spPr>
          <a:xfrm>
            <a:off x="685800" y="2194560"/>
            <a:ext cx="10820400" cy="4024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54616E"/>
              </a:buClr>
              <a:buSzPct val="100000"/>
              <a:buFont typeface="Arial" pitchFamily="34" charset="0"/>
              <a:buChar char="•"/>
              <a:defRPr sz="1800" kern="1200">
                <a:solidFill>
                  <a:srgbClr val="54616E"/>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a-DK" dirty="0"/>
          </a:p>
        </p:txBody>
      </p:sp>
      <p:pic>
        <p:nvPicPr>
          <p:cNvPr id="5" name="Pladsholder til indhold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028109" y="3762145"/>
            <a:ext cx="1837316" cy="434639"/>
          </a:xfrm>
          <a:prstGeom prst="rect">
            <a:avLst/>
          </a:prstGeom>
        </p:spPr>
      </p:pic>
      <p:pic>
        <p:nvPicPr>
          <p:cNvPr id="6" name="Billede 5" descr="http://www.musikterapi.aau.dk/digitalAssets/287/287891_nocks-logo-rgb_650x35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9916" y="823959"/>
            <a:ext cx="2256101" cy="1140252"/>
          </a:xfrm>
          <a:prstGeom prst="rect">
            <a:avLst/>
          </a:prstGeom>
          <a:noFill/>
          <a:ln>
            <a:noFill/>
          </a:ln>
        </p:spPr>
      </p:pic>
      <p:pic>
        <p:nvPicPr>
          <p:cNvPr id="7" name="Billede 6" descr="http://mirsk.com/wp-content/uploads/2012/10/Aalborg-Sygehus_logo.jpg"/>
          <p:cNvPicPr/>
          <p:nvPr/>
        </p:nvPicPr>
        <p:blipFill>
          <a:blip r:embed="rId6">
            <a:extLst>
              <a:ext uri="{28A0092B-C50C-407E-A947-70E740481C1C}">
                <a14:useLocalDpi xmlns:a14="http://schemas.microsoft.com/office/drawing/2010/main" val="0"/>
              </a:ext>
            </a:extLst>
          </a:blip>
          <a:srcRect/>
          <a:stretch>
            <a:fillRect/>
          </a:stretch>
        </p:blipFill>
        <p:spPr bwMode="auto">
          <a:xfrm>
            <a:off x="7123536" y="2358495"/>
            <a:ext cx="1865255" cy="789968"/>
          </a:xfrm>
          <a:prstGeom prst="rect">
            <a:avLst/>
          </a:prstGeom>
          <a:noFill/>
          <a:ln>
            <a:noFill/>
          </a:ln>
        </p:spPr>
      </p:pic>
      <p:pic>
        <p:nvPicPr>
          <p:cNvPr id="8" name="Billede 7" descr="http://designmanualen.aalborg.dk/media/768036/Samlet-logo.png"/>
          <p:cNvPicPr/>
          <p:nvPr/>
        </p:nvPicPr>
        <p:blipFill>
          <a:blip r:embed="rId7">
            <a:extLst>
              <a:ext uri="{28A0092B-C50C-407E-A947-70E740481C1C}">
                <a14:useLocalDpi xmlns:a14="http://schemas.microsoft.com/office/drawing/2010/main" val="0"/>
              </a:ext>
            </a:extLst>
          </a:blip>
          <a:srcRect/>
          <a:stretch>
            <a:fillRect/>
          </a:stretch>
        </p:blipFill>
        <p:spPr bwMode="auto">
          <a:xfrm>
            <a:off x="7028109" y="4668538"/>
            <a:ext cx="1753466" cy="646228"/>
          </a:xfrm>
          <a:prstGeom prst="rect">
            <a:avLst/>
          </a:prstGeom>
          <a:noFill/>
          <a:ln>
            <a:noFill/>
          </a:ln>
        </p:spPr>
      </p:pic>
    </p:spTree>
    <p:extLst>
      <p:ext uri="{BB962C8B-B14F-4D97-AF65-F5344CB8AC3E}">
        <p14:creationId xmlns:p14="http://schemas.microsoft.com/office/powerpoint/2010/main" val="16945704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75517"/>
            <a:ext cx="8229600" cy="952500"/>
          </a:xfrm>
        </p:spPr>
        <p:txBody>
          <a:bodyPr/>
          <a:lstStyle/>
          <a:p>
            <a:r>
              <a:rPr lang="da-DK" dirty="0"/>
              <a:t>FELTETS OPBYGNING</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379843335"/>
              </p:ext>
            </p:extLst>
          </p:nvPr>
        </p:nvGraphicFramePr>
        <p:xfrm>
          <a:off x="971600" y="1315636"/>
          <a:ext cx="7427168" cy="3024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p:cNvSpPr txBox="1"/>
          <p:nvPr/>
        </p:nvSpPr>
        <p:spPr>
          <a:xfrm>
            <a:off x="3374569" y="946304"/>
            <a:ext cx="2621230" cy="369332"/>
          </a:xfrm>
          <a:prstGeom prst="rect">
            <a:avLst/>
          </a:prstGeom>
          <a:noFill/>
        </p:spPr>
        <p:txBody>
          <a:bodyPr wrap="none" rtlCol="0">
            <a:spAutoFit/>
          </a:bodyPr>
          <a:lstStyle/>
          <a:p>
            <a:r>
              <a:rPr lang="da-DK" dirty="0"/>
              <a:t>Folkesundhed – borger </a:t>
            </a:r>
          </a:p>
        </p:txBody>
      </p:sp>
      <p:sp>
        <p:nvSpPr>
          <p:cNvPr id="6" name="Tekstfelt 5"/>
          <p:cNvSpPr txBox="1"/>
          <p:nvPr/>
        </p:nvSpPr>
        <p:spPr>
          <a:xfrm>
            <a:off x="3239916" y="4352733"/>
            <a:ext cx="2890535" cy="369332"/>
          </a:xfrm>
          <a:prstGeom prst="rect">
            <a:avLst/>
          </a:prstGeom>
          <a:noFill/>
        </p:spPr>
        <p:txBody>
          <a:bodyPr wrap="none" rtlCol="0">
            <a:spAutoFit/>
          </a:bodyPr>
          <a:lstStyle/>
          <a:p>
            <a:r>
              <a:rPr lang="da-DK" dirty="0"/>
              <a:t>Behandling – patient/klient</a:t>
            </a:r>
          </a:p>
        </p:txBody>
      </p:sp>
      <p:sp>
        <p:nvSpPr>
          <p:cNvPr id="7" name="Tekstfelt 6"/>
          <p:cNvSpPr txBox="1"/>
          <p:nvPr/>
        </p:nvSpPr>
        <p:spPr>
          <a:xfrm>
            <a:off x="6382415" y="2643374"/>
            <a:ext cx="1851789" cy="369332"/>
          </a:xfrm>
          <a:prstGeom prst="rect">
            <a:avLst/>
          </a:prstGeom>
          <a:noFill/>
        </p:spPr>
        <p:txBody>
          <a:bodyPr wrap="none" rtlCol="0">
            <a:spAutoFit/>
          </a:bodyPr>
          <a:lstStyle/>
          <a:p>
            <a:r>
              <a:rPr lang="da-DK" dirty="0"/>
              <a:t>Sundhedssektor</a:t>
            </a:r>
          </a:p>
        </p:txBody>
      </p:sp>
      <p:sp>
        <p:nvSpPr>
          <p:cNvPr id="9" name="Tekstfelt 8"/>
          <p:cNvSpPr txBox="1"/>
          <p:nvPr/>
        </p:nvSpPr>
        <p:spPr>
          <a:xfrm>
            <a:off x="1331640" y="2569468"/>
            <a:ext cx="1415772" cy="369332"/>
          </a:xfrm>
          <a:prstGeom prst="rect">
            <a:avLst/>
          </a:prstGeom>
          <a:noFill/>
        </p:spPr>
        <p:txBody>
          <a:bodyPr wrap="none" rtlCol="0">
            <a:spAutoFit/>
          </a:bodyPr>
          <a:lstStyle/>
          <a:p>
            <a:r>
              <a:rPr lang="da-DK" dirty="0"/>
              <a:t>Kultursektor</a:t>
            </a:r>
          </a:p>
        </p:txBody>
      </p:sp>
    </p:spTree>
    <p:extLst>
      <p:ext uri="{BB962C8B-B14F-4D97-AF65-F5344CB8AC3E}">
        <p14:creationId xmlns:p14="http://schemas.microsoft.com/office/powerpoint/2010/main" val="12656541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KULTUR &amp; SUNDHED</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939580563"/>
              </p:ext>
            </p:extLst>
          </p:nvPr>
        </p:nvGraphicFramePr>
        <p:xfrm>
          <a:off x="457200" y="1333500"/>
          <a:ext cx="8229600" cy="3468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felt 2"/>
          <p:cNvSpPr txBox="1"/>
          <p:nvPr/>
        </p:nvSpPr>
        <p:spPr>
          <a:xfrm rot="1733471">
            <a:off x="5897924" y="1448698"/>
            <a:ext cx="3024336" cy="369332"/>
          </a:xfrm>
          <a:prstGeom prst="rect">
            <a:avLst/>
          </a:prstGeom>
          <a:noFill/>
        </p:spPr>
        <p:txBody>
          <a:bodyPr wrap="square" rtlCol="0">
            <a:spAutoFit/>
          </a:bodyPr>
          <a:lstStyle/>
          <a:p>
            <a:r>
              <a:rPr lang="da-DK" dirty="0"/>
              <a:t>It is not </a:t>
            </a:r>
            <a:r>
              <a:rPr lang="da-DK" dirty="0" err="1"/>
              <a:t>black</a:t>
            </a:r>
            <a:r>
              <a:rPr lang="da-DK" dirty="0"/>
              <a:t> &amp; </a:t>
            </a:r>
            <a:r>
              <a:rPr lang="da-DK" dirty="0" err="1"/>
              <a:t>white</a:t>
            </a:r>
            <a:r>
              <a:rPr lang="da-DK" dirty="0"/>
              <a:t> !!</a:t>
            </a:r>
          </a:p>
        </p:txBody>
      </p:sp>
      <p:sp>
        <p:nvSpPr>
          <p:cNvPr id="6" name="Tekstfelt 5"/>
          <p:cNvSpPr txBox="1"/>
          <p:nvPr/>
        </p:nvSpPr>
        <p:spPr>
          <a:xfrm>
            <a:off x="755576" y="1993404"/>
            <a:ext cx="1095172" cy="369332"/>
          </a:xfrm>
          <a:prstGeom prst="rect">
            <a:avLst/>
          </a:prstGeom>
          <a:noFill/>
        </p:spPr>
        <p:txBody>
          <a:bodyPr wrap="none" rtlCol="0">
            <a:spAutoFit/>
          </a:bodyPr>
          <a:lstStyle/>
          <a:p>
            <a:r>
              <a:rPr lang="da-DK" dirty="0"/>
              <a:t>Patient ?</a:t>
            </a:r>
          </a:p>
        </p:txBody>
      </p:sp>
      <p:sp>
        <p:nvSpPr>
          <p:cNvPr id="7" name="Tekstfelt 6"/>
          <p:cNvSpPr txBox="1"/>
          <p:nvPr/>
        </p:nvSpPr>
        <p:spPr>
          <a:xfrm>
            <a:off x="1303162" y="1448698"/>
            <a:ext cx="1080120" cy="369332"/>
          </a:xfrm>
          <a:prstGeom prst="rect">
            <a:avLst/>
          </a:prstGeom>
          <a:noFill/>
        </p:spPr>
        <p:txBody>
          <a:bodyPr wrap="square" rtlCol="0">
            <a:spAutoFit/>
          </a:bodyPr>
          <a:lstStyle/>
          <a:p>
            <a:r>
              <a:rPr lang="da-DK" dirty="0"/>
              <a:t>Borger ?</a:t>
            </a:r>
          </a:p>
        </p:txBody>
      </p:sp>
      <p:sp>
        <p:nvSpPr>
          <p:cNvPr id="8" name="Tekstfelt 7"/>
          <p:cNvSpPr txBox="1"/>
          <p:nvPr/>
        </p:nvSpPr>
        <p:spPr>
          <a:xfrm>
            <a:off x="6704125" y="3007378"/>
            <a:ext cx="2249334" cy="369332"/>
          </a:xfrm>
          <a:prstGeom prst="rect">
            <a:avLst/>
          </a:prstGeom>
          <a:noFill/>
        </p:spPr>
        <p:txBody>
          <a:bodyPr wrap="none" rtlCol="0">
            <a:spAutoFit/>
          </a:bodyPr>
          <a:lstStyle/>
          <a:p>
            <a:r>
              <a:rPr lang="da-DK" dirty="0" err="1"/>
              <a:t>Integrativ</a:t>
            </a:r>
            <a:r>
              <a:rPr lang="da-DK" dirty="0"/>
              <a:t> medicin??</a:t>
            </a:r>
          </a:p>
        </p:txBody>
      </p:sp>
      <p:sp>
        <p:nvSpPr>
          <p:cNvPr id="9" name="Tekstfelt 8"/>
          <p:cNvSpPr txBox="1"/>
          <p:nvPr/>
        </p:nvSpPr>
        <p:spPr>
          <a:xfrm>
            <a:off x="6804248" y="4297660"/>
            <a:ext cx="1441420" cy="369332"/>
          </a:xfrm>
          <a:prstGeom prst="rect">
            <a:avLst/>
          </a:prstGeom>
          <a:noFill/>
        </p:spPr>
        <p:txBody>
          <a:bodyPr wrap="none" rtlCol="0">
            <a:spAutoFit/>
          </a:bodyPr>
          <a:lstStyle/>
          <a:p>
            <a:r>
              <a:rPr lang="da-DK" dirty="0"/>
              <a:t>Allied </a:t>
            </a:r>
            <a:r>
              <a:rPr lang="da-DK" dirty="0" err="1"/>
              <a:t>health</a:t>
            </a:r>
            <a:endParaRPr lang="da-DK" dirty="0"/>
          </a:p>
        </p:txBody>
      </p:sp>
      <p:sp>
        <p:nvSpPr>
          <p:cNvPr id="11" name="Tekstfelt 10"/>
          <p:cNvSpPr txBox="1"/>
          <p:nvPr/>
        </p:nvSpPr>
        <p:spPr>
          <a:xfrm>
            <a:off x="755576" y="4297660"/>
            <a:ext cx="1787669" cy="369332"/>
          </a:xfrm>
          <a:prstGeom prst="rect">
            <a:avLst/>
          </a:prstGeom>
          <a:noFill/>
        </p:spPr>
        <p:txBody>
          <a:bodyPr wrap="none" rtlCol="0">
            <a:spAutoFit/>
          </a:bodyPr>
          <a:lstStyle/>
          <a:p>
            <a:r>
              <a:rPr lang="da-DK" dirty="0"/>
              <a:t>Diskurs &amp; etik ?</a:t>
            </a:r>
          </a:p>
        </p:txBody>
      </p:sp>
      <p:sp>
        <p:nvSpPr>
          <p:cNvPr id="12" name="Tekstfelt 11"/>
          <p:cNvSpPr txBox="1"/>
          <p:nvPr/>
        </p:nvSpPr>
        <p:spPr>
          <a:xfrm>
            <a:off x="107504" y="3192044"/>
            <a:ext cx="2916183" cy="369332"/>
          </a:xfrm>
          <a:prstGeom prst="rect">
            <a:avLst/>
          </a:prstGeom>
          <a:noFill/>
        </p:spPr>
        <p:txBody>
          <a:bodyPr wrap="none" rtlCol="0">
            <a:spAutoFit/>
          </a:bodyPr>
          <a:lstStyle/>
          <a:p>
            <a:r>
              <a:rPr lang="da-DK" dirty="0"/>
              <a:t>Bæredygtighed &amp; økonomi</a:t>
            </a:r>
          </a:p>
        </p:txBody>
      </p:sp>
    </p:spTree>
    <p:extLst>
      <p:ext uri="{BB962C8B-B14F-4D97-AF65-F5344CB8AC3E}">
        <p14:creationId xmlns:p14="http://schemas.microsoft.com/office/powerpoint/2010/main" val="2291358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FAGGRUPPER</a:t>
            </a:r>
          </a:p>
        </p:txBody>
      </p:sp>
      <p:sp>
        <p:nvSpPr>
          <p:cNvPr id="3" name="Pladsholder til indhold 2"/>
          <p:cNvSpPr>
            <a:spLocks noGrp="1"/>
          </p:cNvSpPr>
          <p:nvPr>
            <p:ph idx="1"/>
          </p:nvPr>
        </p:nvSpPr>
        <p:spPr/>
        <p:txBody>
          <a:bodyPr/>
          <a:lstStyle/>
          <a:p>
            <a:r>
              <a:rPr lang="da-DK" dirty="0"/>
              <a:t>Kunstnere</a:t>
            </a:r>
          </a:p>
          <a:p>
            <a:r>
              <a:rPr lang="da-DK" dirty="0"/>
              <a:t>Kulturinstitutioner</a:t>
            </a:r>
          </a:p>
          <a:p>
            <a:r>
              <a:rPr lang="da-DK" dirty="0"/>
              <a:t>Sundhedspersonale</a:t>
            </a:r>
          </a:p>
          <a:p>
            <a:r>
              <a:rPr lang="da-DK" dirty="0"/>
              <a:t>Sundhedsinstitutioner</a:t>
            </a:r>
          </a:p>
          <a:p>
            <a:endParaRPr lang="da-DK" dirty="0"/>
          </a:p>
          <a:p>
            <a:r>
              <a:rPr lang="da-DK" dirty="0"/>
              <a:t>Kommunale &amp; regionale organer &amp; institutioner</a:t>
            </a:r>
          </a:p>
          <a:p>
            <a:r>
              <a:rPr lang="da-DK" dirty="0"/>
              <a:t>Private institutioner &amp; firmaer</a:t>
            </a:r>
          </a:p>
          <a:p>
            <a:endParaRPr lang="da-DK" dirty="0"/>
          </a:p>
          <a:p>
            <a:r>
              <a:rPr lang="da-DK" dirty="0"/>
              <a:t>Udbydere, modtagere &amp; aftagere…..</a:t>
            </a:r>
          </a:p>
        </p:txBody>
      </p:sp>
      <p:pic>
        <p:nvPicPr>
          <p:cNvPr id="4" name="Pladsholder til indho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48053"/>
            <a:ext cx="2212022" cy="2212022"/>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911" y="2929508"/>
            <a:ext cx="2376264" cy="2440082"/>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2539" y="1299377"/>
            <a:ext cx="1624859" cy="1921396"/>
          </a:xfrm>
          <a:prstGeom prst="rect">
            <a:avLst/>
          </a:prstGeom>
        </p:spPr>
      </p:pic>
    </p:spTree>
    <p:extLst>
      <p:ext uri="{BB962C8B-B14F-4D97-AF65-F5344CB8AC3E}">
        <p14:creationId xmlns:p14="http://schemas.microsoft.com/office/powerpoint/2010/main" val="913713805"/>
      </p:ext>
    </p:extLst>
  </p:cSld>
  <p:clrMapOvr>
    <a:masterClrMapping/>
  </p:clrMapOvr>
  <p:transition>
    <p:fade/>
  </p:transition>
</p:sld>
</file>

<file path=ppt/theme/theme1.xml><?xml version="1.0" encoding="utf-8"?>
<a:theme xmlns:a="http://schemas.openxmlformats.org/drawingml/2006/main" name="AAU_DK_16_10_boelger">
  <a:themeElements>
    <a:clrScheme name="AAU farver">
      <a:dk1>
        <a:srgbClr val="211A52"/>
      </a:dk1>
      <a:lt1>
        <a:srgbClr val="FFFFFF"/>
      </a:lt1>
      <a:dk2>
        <a:srgbClr val="54616E"/>
      </a:dk2>
      <a:lt2>
        <a:srgbClr val="FFFFFF"/>
      </a:lt2>
      <a:accent1>
        <a:srgbClr val="594FBF"/>
      </a:accent1>
      <a:accent2>
        <a:srgbClr val="B2A2C7"/>
      </a:accent2>
      <a:accent3>
        <a:srgbClr val="C3D69B"/>
      </a:accent3>
      <a:accent4>
        <a:srgbClr val="95B3D7"/>
      </a:accent4>
      <a:accent5>
        <a:srgbClr val="548DD4"/>
      </a:accent5>
      <a:accent6>
        <a:srgbClr val="BFBFBF"/>
      </a:accent6>
      <a:hlink>
        <a:srgbClr val="0000B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DA8F718CD502747B0A37453B3BF668C" ma:contentTypeVersion="14" ma:contentTypeDescription="Opret et nyt dokument." ma:contentTypeScope="" ma:versionID="7082766c4ff38c83d38d566ea55c86a9">
  <xsd:schema xmlns:xsd="http://www.w3.org/2001/XMLSchema" xmlns:xs="http://www.w3.org/2001/XMLSchema" xmlns:p="http://schemas.microsoft.com/office/2006/metadata/properties" xmlns:ns3="73180a98-5a14-46a6-9c00-e29b4bdb2373" xmlns:ns4="aafe3eda-98ec-4a6e-80c2-5ea4b41bd2cc" targetNamespace="http://schemas.microsoft.com/office/2006/metadata/properties" ma:root="true" ma:fieldsID="b2f2548e7d82f37c7e7cbb0040d5992e" ns3:_="" ns4:_="">
    <xsd:import namespace="73180a98-5a14-46a6-9c00-e29b4bdb2373"/>
    <xsd:import namespace="aafe3eda-98ec-4a6e-80c2-5ea4b41bd2c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80a98-5a14-46a6-9c00-e29b4bdb2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fe3eda-98ec-4a6e-80c2-5ea4b41bd2c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SharingHintHash" ma:index="20"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FA6EF-C392-45F8-853C-667C41747F9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afe3eda-98ec-4a6e-80c2-5ea4b41bd2cc"/>
    <ds:schemaRef ds:uri="http://purl.org/dc/elements/1.1/"/>
    <ds:schemaRef ds:uri="http://schemas.microsoft.com/office/2006/metadata/properties"/>
    <ds:schemaRef ds:uri="73180a98-5a14-46a6-9c00-e29b4bdb2373"/>
    <ds:schemaRef ds:uri="http://www.w3.org/XML/1998/namespace"/>
    <ds:schemaRef ds:uri="http://purl.org/dc/dcmitype/"/>
  </ds:schemaRefs>
</ds:datastoreItem>
</file>

<file path=customXml/itemProps2.xml><?xml version="1.0" encoding="utf-8"?>
<ds:datastoreItem xmlns:ds="http://schemas.openxmlformats.org/officeDocument/2006/customXml" ds:itemID="{F6B2991F-302B-4F66-9B01-A6167240C8CE}">
  <ds:schemaRefs>
    <ds:schemaRef ds:uri="http://schemas.microsoft.com/sharepoint/v3/contenttype/forms"/>
  </ds:schemaRefs>
</ds:datastoreItem>
</file>

<file path=customXml/itemProps3.xml><?xml version="1.0" encoding="utf-8"?>
<ds:datastoreItem xmlns:ds="http://schemas.openxmlformats.org/officeDocument/2006/customXml" ds:itemID="{B76EBEEF-EC1B-4BCC-A634-8D627CC50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80a98-5a14-46a6-9c00-e29b4bdb2373"/>
    <ds:schemaRef ds:uri="aafe3eda-98ec-4a6e-80c2-5ea4b41bd2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AAU_DK_16_10_boelger</Template>
  <TotalTime>7702</TotalTime>
  <Words>1556</Words>
  <Application>Microsoft Office PowerPoint</Application>
  <PresentationFormat>Skærmshow (16:10)</PresentationFormat>
  <Paragraphs>294</Paragraphs>
  <Slides>30</Slides>
  <Notes>30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30</vt:i4>
      </vt:variant>
    </vt:vector>
  </HeadingPairs>
  <TitlesOfParts>
    <vt:vector size="33" baseType="lpstr">
      <vt:lpstr>Arial</vt:lpstr>
      <vt:lpstr>Calibri</vt:lpstr>
      <vt:lpstr>AAU_DK_16_10_boelger</vt:lpstr>
      <vt:lpstr>   Inspirationsoplæg: Kan kultur påvirke folkesundheden </vt:lpstr>
      <vt:lpstr>INDHOLD</vt:lpstr>
      <vt:lpstr>FELTET &amp; Fokuseret indsats</vt:lpstr>
      <vt:lpstr>MENTAL SUNDHED &amp; PANDEMI</vt:lpstr>
      <vt:lpstr>KULTUR OG SUNDHED I DK</vt:lpstr>
      <vt:lpstr>NORDJYSK CENTER FOR KULTUR OG SUNDHED</vt:lpstr>
      <vt:lpstr>FELTETS OPBYGNING</vt:lpstr>
      <vt:lpstr>KULTUR &amp; SUNDHED</vt:lpstr>
      <vt:lpstr>FAGGRUPPER</vt:lpstr>
      <vt:lpstr>FELT UDVIKLING</vt:lpstr>
      <vt:lpstr>Kulturens Sundhedseffekter</vt:lpstr>
      <vt:lpstr>REVIEW OM KULTUR  &amp; SUNDHED Jensen 2017</vt:lpstr>
      <vt:lpstr>MENTAL SUNDHED Jensen 2017 </vt:lpstr>
      <vt:lpstr>OPLEVELSEN</vt:lpstr>
      <vt:lpstr>KATALYSATOR TIL INDRE RESSOURCER</vt:lpstr>
      <vt:lpstr>MUSICKING  (Feldman &amp; Matjasko, 2005; Holck, 2008; 2011; Kirschner &amp; Tomasello, 2010;  Mellor, 2013; Ritblatt et al., 2013; Ros-Morente et al., 2019). </vt:lpstr>
      <vt:lpstr>WHO RAPPORT - kulturens effekt (Fancourt &amp; Finn, 2019)</vt:lpstr>
      <vt:lpstr>PowerPoint-præsentation</vt:lpstr>
      <vt:lpstr>WHO RAPPORT - kulturens virkemidler (Fancourt &amp; Finn, 2019)</vt:lpstr>
      <vt:lpstr>MUSIKKENS EFFEKT I FELTET</vt:lpstr>
      <vt:lpstr>BÆREDYGTIGHED FOR KULTUR OG SUNDHED</vt:lpstr>
      <vt:lpstr>WHO RAPPORT - anbefalinger</vt:lpstr>
      <vt:lpstr>ETISKE UDFORDRINGER</vt:lpstr>
      <vt:lpstr>TVÆRFAGLIGE UDFORDRINGER</vt:lpstr>
      <vt:lpstr>FORSKNING OG UDDANNELSES BEHOV</vt:lpstr>
      <vt:lpstr>ORGANISATORISKE UDFORDRINGER</vt:lpstr>
      <vt:lpstr>ORGANISATORISKE LØSNINGER</vt:lpstr>
      <vt:lpstr>KULTUR OG SUNDHED I DK</vt:lpstr>
      <vt:lpstr>References </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Virkning af Musikterapi samt praksiserfaring fra Danmark</dc:title>
  <dc:creator>Stine Lindahl Jacobsen</dc:creator>
  <cp:lastModifiedBy>Karin Bang Andersen</cp:lastModifiedBy>
  <cp:revision>267</cp:revision>
  <dcterms:created xsi:type="dcterms:W3CDTF">2016-02-17T20:40:03Z</dcterms:created>
  <dcterms:modified xsi:type="dcterms:W3CDTF">2021-06-07T14:42:47Z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0x0101008DA8F718CD502747B0A37453B3BF668C</vt:lpwstr>
  </property>
  <property fmtid="{D5CDD505-2E9C-101B-9397-08002B2CF9AE}" pid="3" name="DocumentInfoFinished">
    <vt:lpwstr>True</vt:lpwstr>
  </property>
</Properties>
</file>