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5" r:id="rId2"/>
    <p:sldId id="382" r:id="rId3"/>
    <p:sldId id="383" r:id="rId4"/>
    <p:sldId id="384" r:id="rId5"/>
    <p:sldId id="385" r:id="rId6"/>
    <p:sldId id="387" r:id="rId7"/>
    <p:sldId id="388" r:id="rId8"/>
    <p:sldId id="386"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F7FF"/>
    <a:srgbClr val="00A6BA"/>
    <a:srgbClr val="48B96C"/>
    <a:srgbClr val="002C41"/>
    <a:srgbClr val="FFFFFF"/>
    <a:srgbClr val="B3B5A7"/>
    <a:srgbClr val="CDCFC4"/>
    <a:srgbClr val="000000"/>
    <a:srgbClr val="DD8694"/>
    <a:srgbClr val="006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2" autoAdjust="0"/>
  </p:normalViewPr>
  <p:slideViewPr>
    <p:cSldViewPr snapToGrid="0" showGuides="1">
      <p:cViewPr varScale="1">
        <p:scale>
          <a:sx n="80" d="100"/>
          <a:sy n="80" d="100"/>
        </p:scale>
        <p:origin x="7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08-06-2021</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197574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15696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408842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383481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940265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215723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143384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74324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709"/>
          <a:stretch/>
        </p:blipFill>
        <p:spPr>
          <a:xfrm>
            <a:off x="0" y="0"/>
            <a:ext cx="12192000" cy="6868160"/>
          </a:xfrm>
          <a:prstGeom prst="rect">
            <a:avLst/>
          </a:prstGeom>
        </p:spPr>
      </p:pic>
      <p:sp>
        <p:nvSpPr>
          <p:cNvPr id="2" name="Title"/>
          <p:cNvSpPr>
            <a:spLocks noGrp="1"/>
          </p:cNvSpPr>
          <p:nvPr>
            <p:ph type="ctrTitle"/>
          </p:nvPr>
        </p:nvSpPr>
        <p:spPr>
          <a:xfrm>
            <a:off x="7569200" y="2693096"/>
            <a:ext cx="4084320" cy="1614744"/>
          </a:xfrm>
        </p:spPr>
        <p:txBody>
          <a:bodyPr anchor="ctr" anchorCtr="0"/>
          <a:lstStyle>
            <a:lvl1pPr algn="l">
              <a:lnSpc>
                <a:spcPct val="110000"/>
              </a:lnSpc>
              <a:defRPr sz="2000">
                <a:solidFill>
                  <a:srgbClr val="FFFFFF"/>
                </a:solidFill>
              </a:defRPr>
            </a:lvl1pPr>
          </a:lstStyle>
          <a:p>
            <a:r>
              <a:rPr lang="da-DK"/>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08-06-2021</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 name="LogoPPT_bmkAr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pic>
        <p:nvPicPr>
          <p:cNvPr id="7" name="Billed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8603" y="5810400"/>
            <a:ext cx="2214898" cy="1044424"/>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08-06-2021</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78511" cy="936000"/>
          </a:xfrm>
          <a:prstGeom prst="rect">
            <a:avLst/>
          </a:prstGeom>
        </p:spPr>
      </p:pic>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Pr>
        <a:solidFill>
          <a:srgbClr val="48B96C"/>
        </a:solidFill>
        <a:effectLst/>
      </p:bgPr>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48B96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08-06-2021</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002C4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08-06-2021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002C41"/>
                </a:solidFill>
              </a:defRPr>
            </a:lvl1pPr>
          </a:lstStyle>
          <a:p>
            <a:r>
              <a:rPr lang="da-DK"/>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002C41"/>
                </a:solidFill>
              </a:defRPr>
            </a:lvl1pPr>
            <a:lvl2pPr marL="187200" indent="-187200">
              <a:defRPr sz="2000">
                <a:solidFill>
                  <a:srgbClr val="002C41"/>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08-06-2021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08-06-2021</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78511" cy="936000"/>
          </a:xfrm>
          <a:prstGeom prst="rect">
            <a:avLst/>
          </a:prstGeom>
        </p:spPr>
      </p:pic>
    </p:spTree>
    <p:extLst>
      <p:ext uri="{BB962C8B-B14F-4D97-AF65-F5344CB8AC3E}">
        <p14:creationId xmlns:p14="http://schemas.microsoft.com/office/powerpoint/2010/main" val="193976817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rgbClr val="48B96C"/>
        </a:solidFill>
        <a:effectLst/>
      </p:bgPr>
    </p:bg>
    <p:spTree>
      <p:nvGrpSpPr>
        <p:cNvPr id="1" name=""/>
        <p:cNvGrpSpPr/>
        <p:nvPr/>
      </p:nvGrpSpPr>
      <p:grpSpPr>
        <a:xfrm>
          <a:off x="0" y="0"/>
          <a:ext cx="0" cy="0"/>
          <a:chOff x="0" y="0"/>
          <a:chExt cx="0" cy="0"/>
        </a:xfrm>
      </p:grpSpPr>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08-06-2021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endParaRPr lang="da-DK" sz="2400" dirty="0">
              <a:solidFill>
                <a:schemeClr val="bg1"/>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dirty="0">
              <a:solidFill>
                <a:schemeClr val="bg1"/>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solidFill>
                <a:schemeClr val="bg1"/>
              </a:solidFill>
            </a:endParaRPr>
          </a:p>
        </p:txBody>
      </p:sp>
      <p:pic>
        <p:nvPicPr>
          <p:cNvPr id="18" name="Billed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00A6B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08-06-2021</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08-06-2021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002C4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08-06-2021</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08-06-2021</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48B96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08-06-2021</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002C4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08-06-2021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78511" cy="936000"/>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sp>
        <p:nvSpPr>
          <p:cNvPr id="6" name="PrimaryColor"/>
          <p:cNvSpPr/>
          <p:nvPr userDrawn="1"/>
        </p:nvSpPr>
        <p:spPr>
          <a:xfrm>
            <a:off x="-1" y="0"/>
            <a:ext cx="60190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002C41"/>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002C41"/>
                </a:solidFill>
              </a:defRPr>
            </a:lvl1pPr>
            <a:lvl2pPr>
              <a:defRPr>
                <a:solidFill>
                  <a:srgbClr val="002C41"/>
                </a:solidFill>
              </a:defRPr>
            </a:lvl2pPr>
            <a:lvl3pPr>
              <a:defRPr>
                <a:solidFill>
                  <a:srgbClr val="002C41"/>
                </a:solidFill>
              </a:defRPr>
            </a:lvl3pPr>
            <a:lvl4pPr>
              <a:defRPr>
                <a:solidFill>
                  <a:srgbClr val="002C41"/>
                </a:solidFill>
              </a:defRPr>
            </a:lvl4pPr>
            <a:lvl5pPr>
              <a:defRPr>
                <a:solidFill>
                  <a:srgbClr val="002C4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08-06-2021</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pic>
        <p:nvPicPr>
          <p:cNvPr id="12" name="Picture 5"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4158" y="1493362"/>
            <a:ext cx="2689684" cy="3475973"/>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00A6B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08-06-2021</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0" y="0"/>
            <a:ext cx="1991360" cy="937491"/>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08-06-2021</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pic>
        <p:nvPicPr>
          <p:cNvPr id="9" name="Billed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080000" y="0"/>
            <a:ext cx="1978511" cy="936000"/>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9" r:id="rId15"/>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919356" y="2254684"/>
            <a:ext cx="5272644" cy="2629352"/>
          </a:xfrm>
        </p:spPr>
        <p:txBody>
          <a:bodyPr/>
          <a:lstStyle/>
          <a:p>
            <a:r>
              <a:rPr lang="da-DK" sz="2800" dirty="0"/>
              <a:t>Min læge på video</a:t>
            </a:r>
            <a:br>
              <a:rPr lang="da-DK" sz="2800" dirty="0"/>
            </a:br>
            <a:r>
              <a:rPr lang="da-DK" sz="1600" dirty="0"/>
              <a:t>Videokonsultationer i almen praksis</a:t>
            </a:r>
            <a:br>
              <a:rPr lang="da-DK" sz="2800" dirty="0"/>
            </a:br>
            <a:br>
              <a:rPr lang="da-DK" sz="2800" dirty="0"/>
            </a:br>
            <a:r>
              <a:rPr lang="da-DK" sz="1400" dirty="0"/>
              <a:t>v. </a:t>
            </a:r>
            <a:r>
              <a:rPr lang="da-DK" sz="1400" dirty="0" err="1"/>
              <a:t>anne</a:t>
            </a:r>
            <a:r>
              <a:rPr lang="da-DK" sz="1400" dirty="0"/>
              <a:t> Rytter Asferg</a:t>
            </a:r>
            <a:br>
              <a:rPr lang="da-DK" sz="2800" dirty="0"/>
            </a:br>
            <a:r>
              <a:rPr lang="da-DK" sz="1400" dirty="0"/>
              <a:t>Region Nordjylland</a:t>
            </a:r>
          </a:p>
        </p:txBody>
      </p:sp>
    </p:spTree>
    <p:extLst>
      <p:ext uri="{BB962C8B-B14F-4D97-AF65-F5344CB8AC3E}">
        <p14:creationId xmlns:p14="http://schemas.microsoft.com/office/powerpoint/2010/main" val="63819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2909411-C4F7-4098-B56F-AFB76D82F36E}"/>
              </a:ext>
            </a:extLst>
          </p:cNvPr>
          <p:cNvSpPr>
            <a:spLocks noGrp="1"/>
          </p:cNvSpPr>
          <p:nvPr>
            <p:ph type="title"/>
          </p:nvPr>
        </p:nvSpPr>
        <p:spPr>
          <a:xfrm>
            <a:off x="760413" y="357188"/>
            <a:ext cx="10656887" cy="1001712"/>
          </a:xfrm>
        </p:spPr>
        <p:txBody>
          <a:bodyPr/>
          <a:lstStyle/>
          <a:p>
            <a:r>
              <a:rPr lang="da-DK" dirty="0"/>
              <a:t>Min læge på video – en del af ”Nye veje”</a:t>
            </a:r>
          </a:p>
        </p:txBody>
      </p:sp>
      <p:sp>
        <p:nvSpPr>
          <p:cNvPr id="5" name="Pladsholder til indhold 2">
            <a:extLst>
              <a:ext uri="{FF2B5EF4-FFF2-40B4-BE49-F238E27FC236}">
                <a16:creationId xmlns:a16="http://schemas.microsoft.com/office/drawing/2014/main" id="{57B44E8F-4642-4B25-8B50-2FFB25D055DC}"/>
              </a:ext>
            </a:extLst>
          </p:cNvPr>
          <p:cNvSpPr txBox="1">
            <a:spLocks/>
          </p:cNvSpPr>
          <p:nvPr/>
        </p:nvSpPr>
        <p:spPr>
          <a:xfrm>
            <a:off x="760413" y="1676812"/>
            <a:ext cx="10655999" cy="4824000"/>
          </a:xfrm>
          <a:prstGeom prst="rect">
            <a:avLst/>
          </a:prstGeom>
        </p:spPr>
        <p:txBody>
          <a:bodyPr vert="horz" lIns="0" tIns="0" rIns="0" bIns="0" rtlCol="0">
            <a:noAutofit/>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rgbClr val="FFFFFF"/>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rgbClr val="FFFFFF"/>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rgbClr val="FFFFFF"/>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rgbClr val="FFFFFF"/>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rgbClr val="FFFFFF"/>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r>
              <a:rPr lang="da-DK" dirty="0"/>
              <a:t>Udfordring med lægerekruttering som afsæt for at afprøve nye måder at organisere sundhedsvæsenet på</a:t>
            </a:r>
          </a:p>
          <a:p>
            <a:endParaRPr lang="da-DK" dirty="0"/>
          </a:p>
          <a:p>
            <a:r>
              <a:rPr lang="da-DK" dirty="0"/>
              <a:t>Tilladelse til at drive Regionsklinik bl.a. i Øster Jølby på Mors</a:t>
            </a:r>
          </a:p>
          <a:p>
            <a:pPr lvl="2"/>
            <a:r>
              <a:rPr lang="da-DK" sz="1600" dirty="0"/>
              <a:t>Sundhedslovens §233 – 6 årig periode – 4 lægekapaciteter – ca. 6.000 patienter</a:t>
            </a:r>
          </a:p>
          <a:p>
            <a:pPr lvl="2"/>
            <a:endParaRPr lang="da-DK" sz="1600" dirty="0"/>
          </a:p>
          <a:p>
            <a:r>
              <a:rPr lang="da-DK" dirty="0"/>
              <a:t>Region Nordjylland og Morsø Kommune samarbejder om at se på sundhedsvæsenet med nye briller</a:t>
            </a:r>
          </a:p>
          <a:p>
            <a:endParaRPr lang="da-DK" dirty="0"/>
          </a:p>
          <a:p>
            <a:r>
              <a:rPr lang="da-DK" dirty="0"/>
              <a:t>Afprøve nye måder at løse sundhedsvæsenets</a:t>
            </a:r>
            <a:br>
              <a:rPr lang="da-DK" dirty="0"/>
            </a:br>
            <a:r>
              <a:rPr lang="da-DK" dirty="0"/>
              <a:t>udfordringer på og tænke sundhed bredere</a:t>
            </a:r>
            <a:br>
              <a:rPr lang="da-DK" dirty="0"/>
            </a:br>
            <a:r>
              <a:rPr lang="da-DK" dirty="0"/>
              <a:t>end vi plejer</a:t>
            </a:r>
          </a:p>
        </p:txBody>
      </p:sp>
      <p:pic>
        <p:nvPicPr>
          <p:cNvPr id="6" name="Billede 5">
            <a:extLst>
              <a:ext uri="{FF2B5EF4-FFF2-40B4-BE49-F238E27FC236}">
                <a16:creationId xmlns:a16="http://schemas.microsoft.com/office/drawing/2014/main" id="{42DA6BC2-7981-4EB6-9314-A8652818093B}"/>
              </a:ext>
            </a:extLst>
          </p:cNvPr>
          <p:cNvPicPr>
            <a:picLocks noChangeAspect="1"/>
          </p:cNvPicPr>
          <p:nvPr/>
        </p:nvPicPr>
        <p:blipFill>
          <a:blip r:embed="rId3"/>
          <a:stretch>
            <a:fillRect/>
          </a:stretch>
        </p:blipFill>
        <p:spPr>
          <a:xfrm>
            <a:off x="6545179" y="4967972"/>
            <a:ext cx="5646821" cy="1890028"/>
          </a:xfrm>
          <a:prstGeom prst="rect">
            <a:avLst/>
          </a:prstGeom>
        </p:spPr>
      </p:pic>
    </p:spTree>
    <p:extLst>
      <p:ext uri="{BB962C8B-B14F-4D97-AF65-F5344CB8AC3E}">
        <p14:creationId xmlns:p14="http://schemas.microsoft.com/office/powerpoint/2010/main" val="266081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1ACE6AA-72C6-4C92-8139-6CCE9653A4AB}"/>
              </a:ext>
            </a:extLst>
          </p:cNvPr>
          <p:cNvSpPr>
            <a:spLocks noGrp="1"/>
          </p:cNvSpPr>
          <p:nvPr>
            <p:ph type="title"/>
          </p:nvPr>
        </p:nvSpPr>
        <p:spPr>
          <a:xfrm>
            <a:off x="760413" y="357188"/>
            <a:ext cx="10656887" cy="1001712"/>
          </a:xfrm>
        </p:spPr>
        <p:txBody>
          <a:bodyPr/>
          <a:lstStyle/>
          <a:p>
            <a:r>
              <a:rPr lang="da-DK" dirty="0"/>
              <a:t>Visionen bag min læge på video</a:t>
            </a:r>
          </a:p>
        </p:txBody>
      </p:sp>
      <p:sp>
        <p:nvSpPr>
          <p:cNvPr id="6" name="Pladsholder til indhold 2">
            <a:extLst>
              <a:ext uri="{FF2B5EF4-FFF2-40B4-BE49-F238E27FC236}">
                <a16:creationId xmlns:a16="http://schemas.microsoft.com/office/drawing/2014/main" id="{481A3844-1ED6-4651-8D60-83A97C4E3D64}"/>
              </a:ext>
            </a:extLst>
          </p:cNvPr>
          <p:cNvSpPr>
            <a:spLocks noGrp="1"/>
          </p:cNvSpPr>
          <p:nvPr>
            <p:ph idx="1"/>
          </p:nvPr>
        </p:nvSpPr>
        <p:spPr>
          <a:xfrm>
            <a:off x="765175" y="1638300"/>
            <a:ext cx="10655300" cy="4824413"/>
          </a:xfrm>
        </p:spPr>
        <p:txBody>
          <a:bodyPr/>
          <a:lstStyle/>
          <a:p>
            <a:pPr marL="561600" lvl="4" indent="0" algn="ctr">
              <a:buNone/>
            </a:pPr>
            <a:endParaRPr lang="da-DK" sz="2400" b="1" i="1" dirty="0">
              <a:solidFill>
                <a:schemeClr val="tx1">
                  <a:lumMod val="95000"/>
                </a:schemeClr>
              </a:solidFill>
            </a:endParaRPr>
          </a:p>
          <a:p>
            <a:pPr marL="561600" lvl="4" indent="0" algn="ctr">
              <a:buNone/>
            </a:pPr>
            <a:r>
              <a:rPr lang="da-DK" sz="2400" b="1" i="1" dirty="0">
                <a:solidFill>
                  <a:schemeClr val="tx1">
                    <a:lumMod val="95000"/>
                  </a:schemeClr>
                </a:solidFill>
              </a:rPr>
              <a:t>Alle nordjyder skal have en digital adgang til almen praksis</a:t>
            </a:r>
            <a:br>
              <a:rPr lang="da-DK" sz="2400" b="1" i="1" dirty="0">
                <a:solidFill>
                  <a:schemeClr val="tx1">
                    <a:lumMod val="95000"/>
                  </a:schemeClr>
                </a:solidFill>
              </a:rPr>
            </a:br>
            <a:r>
              <a:rPr lang="da-DK" sz="2400" b="1" i="1" dirty="0">
                <a:solidFill>
                  <a:schemeClr val="tx1">
                    <a:lumMod val="95000"/>
                  </a:schemeClr>
                </a:solidFill>
              </a:rPr>
              <a:t>	som en integreret del af det sammenhængende sundhedsvæsen</a:t>
            </a:r>
          </a:p>
          <a:p>
            <a:endParaRPr lang="da-DK" dirty="0">
              <a:solidFill>
                <a:schemeClr val="tx1">
                  <a:lumMod val="95000"/>
                </a:schemeClr>
              </a:solidFill>
            </a:endParaRPr>
          </a:p>
          <a:p>
            <a:endParaRPr lang="da-DK" dirty="0"/>
          </a:p>
          <a:p>
            <a:r>
              <a:rPr lang="da-DK" dirty="0"/>
              <a:t>Formålet er tosidet:</a:t>
            </a:r>
          </a:p>
          <a:p>
            <a:pPr lvl="2"/>
            <a:r>
              <a:rPr lang="da-DK" dirty="0"/>
              <a:t>et ønske om, at give borgerne en mere fleksibel og lettere</a:t>
            </a:r>
            <a:br>
              <a:rPr lang="da-DK" dirty="0"/>
            </a:br>
            <a:r>
              <a:rPr lang="da-DK" dirty="0"/>
              <a:t>digital adgang til det nære sundhedsvæsen</a:t>
            </a:r>
          </a:p>
          <a:p>
            <a:pPr lvl="2"/>
            <a:r>
              <a:rPr lang="da-DK" dirty="0"/>
              <a:t>et ønske om, at udnytte de sundhedsfaglige ressourcer mere</a:t>
            </a:r>
            <a:br>
              <a:rPr lang="da-DK" dirty="0"/>
            </a:br>
            <a:r>
              <a:rPr lang="da-DK" dirty="0"/>
              <a:t>rationelt - med særligt fokus på læger og mulighederne for en</a:t>
            </a:r>
            <a:br>
              <a:rPr lang="da-DK" dirty="0"/>
            </a:br>
            <a:r>
              <a:rPr lang="da-DK" dirty="0"/>
              <a:t>mere fleksibel arbejdstilrettelæggelse</a:t>
            </a:r>
          </a:p>
          <a:p>
            <a:endParaRPr lang="da-DK" dirty="0"/>
          </a:p>
        </p:txBody>
      </p:sp>
      <p:pic>
        <p:nvPicPr>
          <p:cNvPr id="7" name="Billede 6">
            <a:extLst>
              <a:ext uri="{FF2B5EF4-FFF2-40B4-BE49-F238E27FC236}">
                <a16:creationId xmlns:a16="http://schemas.microsoft.com/office/drawing/2014/main" id="{822DD465-DE2B-4324-B98C-2469778DED6B}"/>
              </a:ext>
            </a:extLst>
          </p:cNvPr>
          <p:cNvPicPr>
            <a:picLocks noChangeAspect="1"/>
          </p:cNvPicPr>
          <p:nvPr/>
        </p:nvPicPr>
        <p:blipFill rotWithShape="1">
          <a:blip r:embed="rId3"/>
          <a:srcRect l="31272" t="14714" r="31431" b="14960"/>
          <a:stretch/>
        </p:blipFill>
        <p:spPr>
          <a:xfrm>
            <a:off x="9565105" y="4271211"/>
            <a:ext cx="2394284" cy="2370221"/>
          </a:xfrm>
          <a:prstGeom prst="roundRect">
            <a:avLst/>
          </a:prstGeom>
        </p:spPr>
      </p:pic>
    </p:spTree>
    <p:extLst>
      <p:ext uri="{BB962C8B-B14F-4D97-AF65-F5344CB8AC3E}">
        <p14:creationId xmlns:p14="http://schemas.microsoft.com/office/powerpoint/2010/main" val="112047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B25E3-6B4B-40AC-BE91-C7F7E6FE3C0F}"/>
              </a:ext>
            </a:extLst>
          </p:cNvPr>
          <p:cNvSpPr>
            <a:spLocks noGrp="1"/>
          </p:cNvSpPr>
          <p:nvPr>
            <p:ph type="title"/>
          </p:nvPr>
        </p:nvSpPr>
        <p:spPr>
          <a:xfrm>
            <a:off x="760939" y="356552"/>
            <a:ext cx="10656887" cy="1484280"/>
          </a:xfrm>
        </p:spPr>
        <p:txBody>
          <a:bodyPr/>
          <a:lstStyle/>
          <a:p>
            <a:r>
              <a:rPr lang="da-DK" dirty="0"/>
              <a:t>Man skal jo starte et sted… </a:t>
            </a:r>
            <a:br>
              <a:rPr lang="da-DK" dirty="0"/>
            </a:br>
            <a:br>
              <a:rPr lang="da-DK" dirty="0"/>
            </a:br>
            <a:r>
              <a:rPr lang="da-DK" dirty="0"/>
              <a:t>Video fra </a:t>
            </a:r>
            <a:r>
              <a:rPr lang="da-DK" dirty="0" err="1"/>
              <a:t>TV-Avisen</a:t>
            </a:r>
            <a:r>
              <a:rPr lang="da-DK" dirty="0"/>
              <a:t> foråret 2018</a:t>
            </a:r>
          </a:p>
        </p:txBody>
      </p:sp>
      <p:pic>
        <p:nvPicPr>
          <p:cNvPr id="6" name="Pladsholder til indhold 5">
            <a:extLst>
              <a:ext uri="{FF2B5EF4-FFF2-40B4-BE49-F238E27FC236}">
                <a16:creationId xmlns:a16="http://schemas.microsoft.com/office/drawing/2014/main" id="{B53CF7BB-680D-4EFC-BB8B-E21AD1EE6931}"/>
              </a:ext>
            </a:extLst>
          </p:cNvPr>
          <p:cNvPicPr>
            <a:picLocks noGrp="1" noChangeAspect="1"/>
          </p:cNvPicPr>
          <p:nvPr>
            <p:ph idx="1"/>
          </p:nvPr>
        </p:nvPicPr>
        <p:blipFill>
          <a:blip r:embed="rId3"/>
          <a:stretch>
            <a:fillRect/>
          </a:stretch>
        </p:blipFill>
        <p:spPr>
          <a:xfrm>
            <a:off x="3083543" y="2634709"/>
            <a:ext cx="6024914" cy="3397508"/>
          </a:xfrm>
          <a:prstGeom prst="rect">
            <a:avLst/>
          </a:prstGeom>
        </p:spPr>
      </p:pic>
    </p:spTree>
    <p:extLst>
      <p:ext uri="{BB962C8B-B14F-4D97-AF65-F5344CB8AC3E}">
        <p14:creationId xmlns:p14="http://schemas.microsoft.com/office/powerpoint/2010/main" val="5280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BF706-2B42-4347-ABCC-860F2BCE6DE5}"/>
              </a:ext>
            </a:extLst>
          </p:cNvPr>
          <p:cNvSpPr>
            <a:spLocks noGrp="1"/>
          </p:cNvSpPr>
          <p:nvPr>
            <p:ph type="title"/>
          </p:nvPr>
        </p:nvSpPr>
        <p:spPr/>
        <p:txBody>
          <a:bodyPr/>
          <a:lstStyle/>
          <a:p>
            <a:r>
              <a:rPr lang="da-DK" dirty="0"/>
              <a:t>…og derfra kan man bygge mere på</a:t>
            </a:r>
          </a:p>
        </p:txBody>
      </p:sp>
      <p:sp>
        <p:nvSpPr>
          <p:cNvPr id="3" name="Pladsholder til indhold 2">
            <a:extLst>
              <a:ext uri="{FF2B5EF4-FFF2-40B4-BE49-F238E27FC236}">
                <a16:creationId xmlns:a16="http://schemas.microsoft.com/office/drawing/2014/main" id="{3045520C-A0DA-4CFB-AE3A-5F9D4D07E44B}"/>
              </a:ext>
            </a:extLst>
          </p:cNvPr>
          <p:cNvSpPr>
            <a:spLocks noGrp="1"/>
          </p:cNvSpPr>
          <p:nvPr>
            <p:ph idx="1"/>
          </p:nvPr>
        </p:nvSpPr>
        <p:spPr>
          <a:xfrm>
            <a:off x="765175" y="1638696"/>
            <a:ext cx="11037804" cy="4824000"/>
          </a:xfrm>
        </p:spPr>
        <p:txBody>
          <a:bodyPr/>
          <a:lstStyle/>
          <a:p>
            <a:r>
              <a:rPr lang="da-DK" dirty="0"/>
              <a:t>Udvikling og test af regional app og browser-løsning i tidsbegrænset samarbejde med privat leverandør – mens vi venter på fælles integrerede løsninger</a:t>
            </a:r>
          </a:p>
          <a:p>
            <a:endParaRPr lang="da-DK" dirty="0"/>
          </a:p>
          <a:p>
            <a:r>
              <a:rPr lang="da-DK" dirty="0"/>
              <a:t>Borgeren mødes på video med sin praktiserende læge, der arbejder på distancen eller lægen kommer ”hjem til borgeren” digitalt, hvad end borgeren så er bosiddende på plejecenter, botilbud, eller udnytter en pause i løbet af en arbejdsdag til at mødes med lægen digitalt</a:t>
            </a:r>
          </a:p>
          <a:p>
            <a:endParaRPr lang="da-DK" dirty="0"/>
          </a:p>
          <a:p>
            <a:r>
              <a:rPr lang="da-DK" dirty="0"/>
              <a:t>Et ønske om at gøre sig erfaringer med  bl.a.</a:t>
            </a:r>
          </a:p>
          <a:p>
            <a:pPr marL="187200" lvl="1" indent="0">
              <a:buNone/>
            </a:pPr>
            <a:r>
              <a:rPr lang="da-DK" dirty="0"/>
              <a:t>Visitering		</a:t>
            </a:r>
            <a:r>
              <a:rPr lang="da-DK" dirty="0" err="1"/>
              <a:t>Patientflows</a:t>
            </a:r>
            <a:r>
              <a:rPr lang="da-DK" dirty="0"/>
              <a:t>	Teknisk løsning</a:t>
            </a:r>
          </a:p>
          <a:p>
            <a:pPr marL="187200" lvl="1" indent="0">
              <a:buNone/>
            </a:pPr>
            <a:r>
              <a:rPr lang="da-DK" dirty="0" err="1"/>
              <a:t>Onboarding</a:t>
            </a:r>
            <a:r>
              <a:rPr lang="da-DK" dirty="0"/>
              <a:t>		Organisering	Implementering</a:t>
            </a:r>
          </a:p>
          <a:p>
            <a:endParaRPr lang="da-DK" dirty="0"/>
          </a:p>
        </p:txBody>
      </p:sp>
      <p:grpSp>
        <p:nvGrpSpPr>
          <p:cNvPr id="10" name="Gruppe 9">
            <a:extLst>
              <a:ext uri="{FF2B5EF4-FFF2-40B4-BE49-F238E27FC236}">
                <a16:creationId xmlns:a16="http://schemas.microsoft.com/office/drawing/2014/main" id="{E7F0D556-BFD5-4350-B5D5-FABD4496A8E0}"/>
              </a:ext>
            </a:extLst>
          </p:cNvPr>
          <p:cNvGrpSpPr/>
          <p:nvPr/>
        </p:nvGrpSpPr>
        <p:grpSpPr>
          <a:xfrm>
            <a:off x="9432758" y="4162926"/>
            <a:ext cx="2530130" cy="2475219"/>
            <a:chOff x="1007258" y="1850500"/>
            <a:chExt cx="4058655" cy="3628415"/>
          </a:xfrm>
        </p:grpSpPr>
        <p:grpSp>
          <p:nvGrpSpPr>
            <p:cNvPr id="11" name="Gruppe 10">
              <a:extLst>
                <a:ext uri="{FF2B5EF4-FFF2-40B4-BE49-F238E27FC236}">
                  <a16:creationId xmlns:a16="http://schemas.microsoft.com/office/drawing/2014/main" id="{2FB41D61-391B-4B52-B5D4-9C3B12B3288A}"/>
                </a:ext>
              </a:extLst>
            </p:cNvPr>
            <p:cNvGrpSpPr/>
            <p:nvPr/>
          </p:nvGrpSpPr>
          <p:grpSpPr>
            <a:xfrm rot="286711">
              <a:off x="1007258" y="1850897"/>
              <a:ext cx="1955470" cy="3628018"/>
              <a:chOff x="10165278" y="2291938"/>
              <a:chExt cx="1955470" cy="3855891"/>
            </a:xfrm>
          </p:grpSpPr>
          <p:pic>
            <p:nvPicPr>
              <p:cNvPr id="15" name="Billede 14">
                <a:extLst>
                  <a:ext uri="{FF2B5EF4-FFF2-40B4-BE49-F238E27FC236}">
                    <a16:creationId xmlns:a16="http://schemas.microsoft.com/office/drawing/2014/main" id="{DA7C9196-FAF0-418C-B856-088B8F293D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181" t="692" r="25642" b="952"/>
              <a:stretch/>
            </p:blipFill>
            <p:spPr>
              <a:xfrm>
                <a:off x="10165278" y="2291938"/>
                <a:ext cx="1955470" cy="38558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Billede 15">
                <a:extLst>
                  <a:ext uri="{FF2B5EF4-FFF2-40B4-BE49-F238E27FC236}">
                    <a16:creationId xmlns:a16="http://schemas.microsoft.com/office/drawing/2014/main" id="{98D4FE53-D14C-4D48-9A1A-75E713DA1F10}"/>
                  </a:ext>
                </a:extLst>
              </p:cNvPr>
              <p:cNvPicPr>
                <a:picLocks noChangeAspect="1"/>
              </p:cNvPicPr>
              <p:nvPr/>
            </p:nvPicPr>
            <p:blipFill>
              <a:blip r:embed="rId4"/>
              <a:stretch>
                <a:fillRect/>
              </a:stretch>
            </p:blipFill>
            <p:spPr>
              <a:xfrm>
                <a:off x="10298822" y="2744125"/>
                <a:ext cx="1688380" cy="29515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grpSp>
          <p:nvGrpSpPr>
            <p:cNvPr id="12" name="Gruppe 11">
              <a:extLst>
                <a:ext uri="{FF2B5EF4-FFF2-40B4-BE49-F238E27FC236}">
                  <a16:creationId xmlns:a16="http://schemas.microsoft.com/office/drawing/2014/main" id="{ED7347B5-FCAD-46D3-B8FE-98DAE82912DA}"/>
                </a:ext>
              </a:extLst>
            </p:cNvPr>
            <p:cNvGrpSpPr/>
            <p:nvPr/>
          </p:nvGrpSpPr>
          <p:grpSpPr>
            <a:xfrm>
              <a:off x="3110443" y="1850500"/>
              <a:ext cx="1955470" cy="3628018"/>
              <a:chOff x="10185070" y="2294729"/>
              <a:chExt cx="1955470" cy="3855891"/>
            </a:xfrm>
          </p:grpSpPr>
          <p:pic>
            <p:nvPicPr>
              <p:cNvPr id="13" name="Billede 12">
                <a:extLst>
                  <a:ext uri="{FF2B5EF4-FFF2-40B4-BE49-F238E27FC236}">
                    <a16:creationId xmlns:a16="http://schemas.microsoft.com/office/drawing/2014/main" id="{73A2B2DD-BC85-4098-8EF7-F6E263AFD6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181" t="692" r="25642" b="952"/>
              <a:stretch/>
            </p:blipFill>
            <p:spPr>
              <a:xfrm>
                <a:off x="10185070" y="2294729"/>
                <a:ext cx="1955470" cy="3855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Billede 13">
                <a:extLst>
                  <a:ext uri="{FF2B5EF4-FFF2-40B4-BE49-F238E27FC236}">
                    <a16:creationId xmlns:a16="http://schemas.microsoft.com/office/drawing/2014/main" id="{58A52511-C332-42DD-AF42-92505EE7472E}"/>
                  </a:ext>
                </a:extLst>
              </p:cNvPr>
              <p:cNvPicPr>
                <a:picLocks noChangeAspect="1"/>
              </p:cNvPicPr>
              <p:nvPr/>
            </p:nvPicPr>
            <p:blipFill rotWithShape="1">
              <a:blip r:embed="rId5"/>
              <a:srcRect l="10270" r="10768"/>
              <a:stretch/>
            </p:blipFill>
            <p:spPr>
              <a:xfrm>
                <a:off x="10333111" y="2738536"/>
                <a:ext cx="1698170" cy="29571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spTree>
    <p:extLst>
      <p:ext uri="{BB962C8B-B14F-4D97-AF65-F5344CB8AC3E}">
        <p14:creationId xmlns:p14="http://schemas.microsoft.com/office/powerpoint/2010/main" val="406223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AAE91-DBE1-4C91-A122-3CE0FE465B5B}"/>
              </a:ext>
            </a:extLst>
          </p:cNvPr>
          <p:cNvSpPr>
            <a:spLocks noGrp="1"/>
          </p:cNvSpPr>
          <p:nvPr>
            <p:ph type="title"/>
          </p:nvPr>
        </p:nvSpPr>
        <p:spPr/>
        <p:txBody>
          <a:bodyPr/>
          <a:lstStyle/>
          <a:p>
            <a:r>
              <a:rPr lang="da-DK" dirty="0"/>
              <a:t>Erfaringerne fra tusindvis af videokonsultationer</a:t>
            </a:r>
          </a:p>
        </p:txBody>
      </p:sp>
      <p:sp>
        <p:nvSpPr>
          <p:cNvPr id="3" name="Pladsholder til indhold 2">
            <a:extLst>
              <a:ext uri="{FF2B5EF4-FFF2-40B4-BE49-F238E27FC236}">
                <a16:creationId xmlns:a16="http://schemas.microsoft.com/office/drawing/2014/main" id="{ED455055-F72F-4A1B-8816-FC76B92973AC}"/>
              </a:ext>
            </a:extLst>
          </p:cNvPr>
          <p:cNvSpPr>
            <a:spLocks noGrp="1"/>
          </p:cNvSpPr>
          <p:nvPr>
            <p:ph idx="1"/>
          </p:nvPr>
        </p:nvSpPr>
        <p:spPr/>
        <p:txBody>
          <a:bodyPr/>
          <a:lstStyle/>
          <a:p>
            <a:r>
              <a:rPr lang="da-DK" u="sng" dirty="0"/>
              <a:t>Velegnede konsultationer</a:t>
            </a:r>
          </a:p>
          <a:p>
            <a:pPr lvl="1"/>
            <a:r>
              <a:rPr lang="da-DK" dirty="0"/>
              <a:t>Medicinsamtaler		Depressionssamtaler		Opfølgningssamtaler</a:t>
            </a:r>
          </a:p>
          <a:p>
            <a:pPr lvl="1"/>
            <a:r>
              <a:rPr lang="da-DK" dirty="0"/>
              <a:t>Attester			1. graviditetsundersøgelse	Demensudredning</a:t>
            </a:r>
          </a:p>
          <a:p>
            <a:pPr lvl="1"/>
            <a:r>
              <a:rPr lang="da-DK" dirty="0"/>
              <a:t>”Videostuegang” på plejehjem</a:t>
            </a:r>
          </a:p>
          <a:p>
            <a:pPr marL="187200" lvl="1" indent="0">
              <a:buNone/>
            </a:pPr>
            <a:endParaRPr lang="da-DK" sz="1200" dirty="0"/>
          </a:p>
          <a:p>
            <a:r>
              <a:rPr lang="da-DK" u="sng" dirty="0"/>
              <a:t>Organisering og drift</a:t>
            </a:r>
          </a:p>
          <a:p>
            <a:pPr lvl="1"/>
            <a:r>
              <a:rPr lang="da-DK" dirty="0"/>
              <a:t>Bidraget til at sikre kontinuitet og medvirket til rekruttering af læger</a:t>
            </a:r>
          </a:p>
          <a:p>
            <a:pPr lvl="1"/>
            <a:r>
              <a:rPr lang="da-DK" dirty="0"/>
              <a:t>Anden form for fokuserede konsultationer – med nye perspektiver på patientens situation, deltagelse af pårørende</a:t>
            </a:r>
          </a:p>
          <a:p>
            <a:pPr lvl="1"/>
            <a:r>
              <a:rPr lang="da-DK" dirty="0"/>
              <a:t>Øget fleksibilitet i arbejdstilrettelæggelsen</a:t>
            </a:r>
          </a:p>
          <a:p>
            <a:pPr lvl="1"/>
            <a:r>
              <a:rPr lang="da-DK" dirty="0"/>
              <a:t>Markant øget aktivitet i forbindelse med COVID-19</a:t>
            </a:r>
          </a:p>
          <a:p>
            <a:pPr marL="187200" lvl="1" indent="0">
              <a:buNone/>
            </a:pPr>
            <a:endParaRPr lang="da-DK" sz="1400" dirty="0"/>
          </a:p>
        </p:txBody>
      </p:sp>
      <p:sp>
        <p:nvSpPr>
          <p:cNvPr id="5" name="Ellipse 4">
            <a:extLst>
              <a:ext uri="{FF2B5EF4-FFF2-40B4-BE49-F238E27FC236}">
                <a16:creationId xmlns:a16="http://schemas.microsoft.com/office/drawing/2014/main" id="{660A9D47-36AF-428A-BE99-961AB2A01092}"/>
              </a:ext>
            </a:extLst>
          </p:cNvPr>
          <p:cNvSpPr/>
          <p:nvPr/>
        </p:nvSpPr>
        <p:spPr>
          <a:xfrm rot="770455">
            <a:off x="9753056" y="739281"/>
            <a:ext cx="2833603" cy="1343506"/>
          </a:xfrm>
          <a:prstGeom prst="ellipse">
            <a:avLst/>
          </a:prstGeom>
          <a:solidFill>
            <a:srgbClr val="B9F7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4" name="Titel 1">
            <a:extLst>
              <a:ext uri="{FF2B5EF4-FFF2-40B4-BE49-F238E27FC236}">
                <a16:creationId xmlns:a16="http://schemas.microsoft.com/office/drawing/2014/main" id="{18187190-F995-4294-9FEF-E68277860952}"/>
              </a:ext>
            </a:extLst>
          </p:cNvPr>
          <p:cNvSpPr txBox="1">
            <a:spLocks/>
          </p:cNvSpPr>
          <p:nvPr/>
        </p:nvSpPr>
        <p:spPr>
          <a:xfrm rot="829852">
            <a:off x="9992955" y="966377"/>
            <a:ext cx="2224721" cy="78387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000" b="1" kern="1200" cap="all" spc="200" baseline="0">
                <a:solidFill>
                  <a:srgbClr val="FFFFFF"/>
                </a:solidFill>
                <a:latin typeface="+mj-lt"/>
                <a:ea typeface="+mj-ea"/>
                <a:cs typeface="+mj-cs"/>
              </a:defRPr>
            </a:lvl1pPr>
          </a:lstStyle>
          <a:p>
            <a:pPr algn="ctr"/>
            <a:r>
              <a:rPr lang="da-DK" sz="1800" dirty="0">
                <a:latin typeface="+mn-lt"/>
              </a:rPr>
              <a:t>Både-og</a:t>
            </a:r>
          </a:p>
          <a:p>
            <a:pPr algn="ctr"/>
            <a:r>
              <a:rPr lang="da-DK" sz="1800" dirty="0">
                <a:latin typeface="+mn-lt"/>
              </a:rPr>
              <a:t>Ikke</a:t>
            </a:r>
          </a:p>
          <a:p>
            <a:pPr algn="ctr"/>
            <a:r>
              <a:rPr lang="da-DK" sz="1800" dirty="0">
                <a:latin typeface="+mn-lt"/>
              </a:rPr>
              <a:t>enten-eller</a:t>
            </a:r>
          </a:p>
        </p:txBody>
      </p:sp>
      <p:pic>
        <p:nvPicPr>
          <p:cNvPr id="8" name="Billede 7">
            <a:extLst>
              <a:ext uri="{FF2B5EF4-FFF2-40B4-BE49-F238E27FC236}">
                <a16:creationId xmlns:a16="http://schemas.microsoft.com/office/drawing/2014/main" id="{1DE713B9-1B06-4B88-B400-E395AC5C6163}"/>
              </a:ext>
            </a:extLst>
          </p:cNvPr>
          <p:cNvPicPr>
            <a:picLocks noChangeAspect="1"/>
          </p:cNvPicPr>
          <p:nvPr/>
        </p:nvPicPr>
        <p:blipFill>
          <a:blip r:embed="rId3"/>
          <a:stretch>
            <a:fillRect/>
          </a:stretch>
        </p:blipFill>
        <p:spPr>
          <a:xfrm>
            <a:off x="9162025" y="5346061"/>
            <a:ext cx="3029975" cy="1511939"/>
          </a:xfrm>
          <a:prstGeom prst="rect">
            <a:avLst/>
          </a:prstGeom>
        </p:spPr>
      </p:pic>
    </p:spTree>
    <p:extLst>
      <p:ext uri="{BB962C8B-B14F-4D97-AF65-F5344CB8AC3E}">
        <p14:creationId xmlns:p14="http://schemas.microsoft.com/office/powerpoint/2010/main" val="253956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C9978-4966-4D52-855F-A8F8C9F4318A}"/>
              </a:ext>
            </a:extLst>
          </p:cNvPr>
          <p:cNvSpPr>
            <a:spLocks noGrp="1"/>
          </p:cNvSpPr>
          <p:nvPr>
            <p:ph type="title"/>
          </p:nvPr>
        </p:nvSpPr>
        <p:spPr/>
        <p:txBody>
          <a:bodyPr/>
          <a:lstStyle/>
          <a:p>
            <a:r>
              <a:rPr lang="da-DK" dirty="0"/>
              <a:t>COVID-19</a:t>
            </a:r>
          </a:p>
        </p:txBody>
      </p:sp>
      <p:pic>
        <p:nvPicPr>
          <p:cNvPr id="4" name="Pladsholder til indhold 3">
            <a:extLst>
              <a:ext uri="{FF2B5EF4-FFF2-40B4-BE49-F238E27FC236}">
                <a16:creationId xmlns:a16="http://schemas.microsoft.com/office/drawing/2014/main" id="{EF20F913-5B45-4C23-B7E2-B2931ED89CA1}"/>
              </a:ext>
            </a:extLst>
          </p:cNvPr>
          <p:cNvPicPr>
            <a:picLocks noGrp="1" noChangeAspect="1"/>
          </p:cNvPicPr>
          <p:nvPr>
            <p:ph idx="1"/>
          </p:nvPr>
        </p:nvPicPr>
        <p:blipFill>
          <a:blip r:embed="rId3"/>
          <a:stretch>
            <a:fillRect/>
          </a:stretch>
        </p:blipFill>
        <p:spPr>
          <a:xfrm>
            <a:off x="2618623" y="1226767"/>
            <a:ext cx="9389420" cy="5274681"/>
          </a:xfrm>
          <a:prstGeom prst="rect">
            <a:avLst/>
          </a:prstGeom>
        </p:spPr>
      </p:pic>
    </p:spTree>
    <p:extLst>
      <p:ext uri="{BB962C8B-B14F-4D97-AF65-F5344CB8AC3E}">
        <p14:creationId xmlns:p14="http://schemas.microsoft.com/office/powerpoint/2010/main" val="394031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455FE5A-63CC-4B03-8FC8-F65EF7091C40}"/>
              </a:ext>
            </a:extLst>
          </p:cNvPr>
          <p:cNvPicPr>
            <a:picLocks noChangeAspect="1"/>
          </p:cNvPicPr>
          <p:nvPr/>
        </p:nvPicPr>
        <p:blipFill rotWithShape="1">
          <a:blip r:embed="rId3"/>
          <a:srcRect r="1574"/>
          <a:stretch/>
        </p:blipFill>
        <p:spPr>
          <a:xfrm>
            <a:off x="79266" y="87214"/>
            <a:ext cx="2743944" cy="6690776"/>
          </a:xfrm>
          <a:prstGeom prst="rect">
            <a:avLst/>
          </a:prstGeom>
        </p:spPr>
      </p:pic>
      <p:pic>
        <p:nvPicPr>
          <p:cNvPr id="5" name="Pladsholder til indhold 3">
            <a:extLst>
              <a:ext uri="{FF2B5EF4-FFF2-40B4-BE49-F238E27FC236}">
                <a16:creationId xmlns:a16="http://schemas.microsoft.com/office/drawing/2014/main" id="{633E759F-8E66-48BE-B6B8-1D313A6122BC}"/>
              </a:ext>
            </a:extLst>
          </p:cNvPr>
          <p:cNvPicPr>
            <a:picLocks noChangeAspect="1"/>
          </p:cNvPicPr>
          <p:nvPr/>
        </p:nvPicPr>
        <p:blipFill>
          <a:blip r:embed="rId4"/>
          <a:stretch>
            <a:fillRect/>
          </a:stretch>
        </p:blipFill>
        <p:spPr>
          <a:xfrm rot="596271">
            <a:off x="2528311" y="527812"/>
            <a:ext cx="2257992" cy="3143250"/>
          </a:xfrm>
          <a:prstGeom prst="rect">
            <a:avLst/>
          </a:prstGeom>
        </p:spPr>
      </p:pic>
      <p:sp>
        <p:nvSpPr>
          <p:cNvPr id="6" name="Titel 1">
            <a:extLst>
              <a:ext uri="{FF2B5EF4-FFF2-40B4-BE49-F238E27FC236}">
                <a16:creationId xmlns:a16="http://schemas.microsoft.com/office/drawing/2014/main" id="{928552BA-A1EE-45FF-8770-98D7FB71E024}"/>
              </a:ext>
            </a:extLst>
          </p:cNvPr>
          <p:cNvSpPr>
            <a:spLocks noGrp="1"/>
          </p:cNvSpPr>
          <p:nvPr>
            <p:ph type="title"/>
          </p:nvPr>
        </p:nvSpPr>
        <p:spPr>
          <a:xfrm>
            <a:off x="5305926" y="357188"/>
            <a:ext cx="6111374" cy="1001712"/>
          </a:xfrm>
        </p:spPr>
        <p:txBody>
          <a:bodyPr/>
          <a:lstStyle/>
          <a:p>
            <a:r>
              <a:rPr lang="da-DK" dirty="0"/>
              <a:t>Kun fantasien sætter grænser</a:t>
            </a:r>
          </a:p>
        </p:txBody>
      </p:sp>
      <p:sp>
        <p:nvSpPr>
          <p:cNvPr id="7" name="Pladsholder til indhold 2">
            <a:extLst>
              <a:ext uri="{FF2B5EF4-FFF2-40B4-BE49-F238E27FC236}">
                <a16:creationId xmlns:a16="http://schemas.microsoft.com/office/drawing/2014/main" id="{5B92E7D7-1D1D-44D7-B847-CC733BD0C1FE}"/>
              </a:ext>
            </a:extLst>
          </p:cNvPr>
          <p:cNvSpPr>
            <a:spLocks noGrp="1"/>
          </p:cNvSpPr>
          <p:nvPr>
            <p:ph idx="1"/>
          </p:nvPr>
        </p:nvSpPr>
        <p:spPr>
          <a:xfrm>
            <a:off x="5305925" y="1592975"/>
            <a:ext cx="6455545" cy="5185015"/>
          </a:xfrm>
        </p:spPr>
        <p:txBody>
          <a:bodyPr/>
          <a:lstStyle/>
          <a:p>
            <a:r>
              <a:rPr lang="da-DK" dirty="0"/>
              <a:t>Hvem synes godt om videokonsultationer i almen praksis?</a:t>
            </a:r>
            <a:endParaRPr lang="da-DK" sz="1800" dirty="0"/>
          </a:p>
          <a:p>
            <a:pPr lvl="2"/>
            <a:r>
              <a:rPr lang="da-DK" dirty="0"/>
              <a:t>Borger-patientpanelet i Nye veje </a:t>
            </a:r>
          </a:p>
          <a:p>
            <a:pPr lvl="2"/>
            <a:r>
              <a:rPr lang="da-DK" dirty="0"/>
              <a:t>Patienter, der har prøvet de forskellige videoløsninger – videokonsultation efterspørges mere</a:t>
            </a:r>
          </a:p>
          <a:p>
            <a:pPr lvl="2"/>
            <a:r>
              <a:rPr lang="da-DK" dirty="0"/>
              <a:t>Klinisk personale, der udviser stor kreativitet og lyst til at afprøve brugen af videokonsultationer i nye sammenhænge, og motivere patienterne til at benyttes løsningen</a:t>
            </a:r>
          </a:p>
          <a:p>
            <a:endParaRPr lang="da-DK" dirty="0"/>
          </a:p>
        </p:txBody>
      </p:sp>
      <p:pic>
        <p:nvPicPr>
          <p:cNvPr id="9" name="Billede 8">
            <a:extLst>
              <a:ext uri="{FF2B5EF4-FFF2-40B4-BE49-F238E27FC236}">
                <a16:creationId xmlns:a16="http://schemas.microsoft.com/office/drawing/2014/main" id="{C5B327D1-6448-489C-B69D-A4CB971F0B0A}"/>
              </a:ext>
            </a:extLst>
          </p:cNvPr>
          <p:cNvPicPr>
            <a:picLocks noChangeAspect="1"/>
          </p:cNvPicPr>
          <p:nvPr/>
        </p:nvPicPr>
        <p:blipFill rotWithShape="1">
          <a:blip r:embed="rId5"/>
          <a:srcRect l="4388" t="6418" r="8151" b="7417"/>
          <a:stretch/>
        </p:blipFill>
        <p:spPr>
          <a:xfrm>
            <a:off x="4481142" y="356551"/>
            <a:ext cx="692117" cy="661738"/>
          </a:xfrm>
          <a:prstGeom prst="ellipse">
            <a:avLst/>
          </a:prstGeom>
        </p:spPr>
      </p:pic>
      <p:pic>
        <p:nvPicPr>
          <p:cNvPr id="14" name="Billede 13">
            <a:extLst>
              <a:ext uri="{FF2B5EF4-FFF2-40B4-BE49-F238E27FC236}">
                <a16:creationId xmlns:a16="http://schemas.microsoft.com/office/drawing/2014/main" id="{450CECDF-A029-4629-9AF3-C467E4BCF70C}"/>
              </a:ext>
            </a:extLst>
          </p:cNvPr>
          <p:cNvPicPr>
            <a:picLocks noChangeAspect="1"/>
          </p:cNvPicPr>
          <p:nvPr/>
        </p:nvPicPr>
        <p:blipFill rotWithShape="1">
          <a:blip r:embed="rId6"/>
          <a:srcRect r="20994"/>
          <a:stretch/>
        </p:blipFill>
        <p:spPr>
          <a:xfrm>
            <a:off x="3058402" y="3581986"/>
            <a:ext cx="2410270" cy="3196004"/>
          </a:xfrm>
          <a:prstGeom prst="rect">
            <a:avLst/>
          </a:prstGeom>
        </p:spPr>
      </p:pic>
    </p:spTree>
    <p:extLst>
      <p:ext uri="{BB962C8B-B14F-4D97-AF65-F5344CB8AC3E}">
        <p14:creationId xmlns:p14="http://schemas.microsoft.com/office/powerpoint/2010/main" val="41162289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PowerPoint_Nye Veje" id="{9BD92AA2-F2BE-49A1-8596-E922719D39D4}" vid="{763A6C64-5940-4DC1-82D1-7E041ED790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PowerPoint_Nye Veje</Template>
  <TotalTime>1122</TotalTime>
  <Words>269</Words>
  <Application>Microsoft Office PowerPoint</Application>
  <PresentationFormat>Widescreen</PresentationFormat>
  <Paragraphs>55</Paragraphs>
  <Slides>8</Slides>
  <Notes>8</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8</vt:i4>
      </vt:variant>
    </vt:vector>
  </HeadingPairs>
  <TitlesOfParts>
    <vt:vector size="11" baseType="lpstr">
      <vt:lpstr>Arial</vt:lpstr>
      <vt:lpstr>Calibri</vt:lpstr>
      <vt:lpstr>Blank</vt:lpstr>
      <vt:lpstr>Min læge på video Videokonsultationer i almen praksis  v. anne Rytter Asferg Region Nordjylland</vt:lpstr>
      <vt:lpstr>Min læge på video – en del af ”Nye veje”</vt:lpstr>
      <vt:lpstr>Visionen bag min læge på video</vt:lpstr>
      <vt:lpstr>Man skal jo starte et sted…   Video fra TV-Avisen foråret 2018</vt:lpstr>
      <vt:lpstr>…og derfra kan man bygge mere på</vt:lpstr>
      <vt:lpstr>Erfaringerne fra tusindvis af videokonsultationer</vt:lpstr>
      <vt:lpstr>COVID-19</vt:lpstr>
      <vt:lpstr>Kun fantasien sætter grænser</vt:lpstr>
    </vt:vector>
  </TitlesOfParts>
  <Company>Region 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Daniel Morten Simonsen  / Region Nordjylland</dc:creator>
  <cp:lastModifiedBy>Anne Rytter Asferg</cp:lastModifiedBy>
  <cp:revision>94</cp:revision>
  <cp:lastPrinted>2018-10-01T14:07:59Z</cp:lastPrinted>
  <dcterms:created xsi:type="dcterms:W3CDTF">2018-08-21T09:20:51Z</dcterms:created>
  <dcterms:modified xsi:type="dcterms:W3CDTF">2021-06-08T09:00:38Z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SD_DocumentLanguageString">
    <vt:lpwstr>Dansk</vt:lpwstr>
  </property>
  <property fmtid="{D5CDD505-2E9C-101B-9397-08002B2CF9AE}" pid="7" name="SD_CtlText_Usersettings_Userprofile">
    <vt:lpwstr>Standard</vt:lpwstr>
  </property>
  <property fmtid="{D5CDD505-2E9C-101B-9397-08002B2CF9AE}" pid="8" name="SD_DocumentLanguage">
    <vt:lpwstr>da-DK</vt:lpwstr>
  </property>
  <property fmtid="{D5CDD505-2E9C-101B-9397-08002B2CF9AE}" pid="9" name="SD_UserprofileName">
    <vt:lpwstr>Standard</vt:lpwstr>
  </property>
  <property fmtid="{D5CDD505-2E9C-101B-9397-08002B2CF9AE}" pid="10" name="DocumentInfoFinished">
    <vt:lpwstr>True</vt:lpwstr>
  </property>
</Properties>
</file>